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96" r:id="rId5"/>
    <p:sldId id="269" r:id="rId6"/>
    <p:sldId id="257" r:id="rId7"/>
    <p:sldId id="268" r:id="rId8"/>
    <p:sldId id="274" r:id="rId9"/>
    <p:sldId id="299" r:id="rId10"/>
    <p:sldId id="275" r:id="rId11"/>
    <p:sldId id="283" r:id="rId12"/>
    <p:sldId id="287" r:id="rId13"/>
    <p:sldId id="284" r:id="rId14"/>
    <p:sldId id="297" r:id="rId15"/>
    <p:sldId id="286" r:id="rId16"/>
    <p:sldId id="282" r:id="rId17"/>
    <p:sldId id="289" r:id="rId18"/>
    <p:sldId id="263" r:id="rId19"/>
    <p:sldId id="288" r:id="rId20"/>
    <p:sldId id="281" r:id="rId21"/>
    <p:sldId id="277" r:id="rId22"/>
    <p:sldId id="291" r:id="rId23"/>
    <p:sldId id="290" r:id="rId24"/>
    <p:sldId id="278" r:id="rId25"/>
    <p:sldId id="279" r:id="rId26"/>
    <p:sldId id="292" r:id="rId27"/>
    <p:sldId id="273" r:id="rId28"/>
    <p:sldId id="294" r:id="rId29"/>
    <p:sldId id="293" r:id="rId30"/>
    <p:sldId id="259" r:id="rId31"/>
    <p:sldId id="295" r:id="rId32"/>
    <p:sldId id="265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3DE"/>
    <a:srgbClr val="040913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822" autoAdjust="0"/>
  </p:normalViewPr>
  <p:slideViewPr>
    <p:cSldViewPr>
      <p:cViewPr>
        <p:scale>
          <a:sx n="94" d="100"/>
          <a:sy n="94" d="100"/>
        </p:scale>
        <p:origin x="1152" y="45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58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12/21/2020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12/21/2020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dirty="0">
                <a:solidFill>
                  <a:srgbClr val="008CBA"/>
                </a:solidFill>
                <a:effectLst/>
                <a:latin typeface="Helvetica Neue"/>
              </a:rPr>
              <a:t>Metaheuristic: An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experimental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heuristic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method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for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solving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a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general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class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of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computational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problems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by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combining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user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procedures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in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hope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of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obtaining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a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more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efficient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or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robust</a:t>
            </a:r>
            <a:r>
              <a:rPr lang="en-US" b="0" i="0" u="none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/>
              </a:rPr>
              <a:t>procedure.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8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12/21/2020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intelligence.org/" TargetMode="External"/><Relationship Id="rId2" Type="http://schemas.openxmlformats.org/officeDocument/2006/relationships/hyperlink" Target="http://www.particleswarm.info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WSkbsIRNMg&amp;fbclid=IwAR0_EpEVolGX84w8eVHnbkGzV2QUUxEGIwC8_dHwbe852w-PmuRZ6oFr3i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588A0A-35F9-42E7-A746-1712CBEF2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6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rrow: Pentagon 75">
            <a:extLst>
              <a:ext uri="{FF2B5EF4-FFF2-40B4-BE49-F238E27FC236}">
                <a16:creationId xmlns:a16="http://schemas.microsoft.com/office/drawing/2014/main" id="{6C316057-D194-44EF-BD72-DA80ABB5B6BF}"/>
              </a:ext>
            </a:extLst>
          </p:cNvPr>
          <p:cNvSpPr/>
          <p:nvPr/>
        </p:nvSpPr>
        <p:spPr>
          <a:xfrm>
            <a:off x="7152690" y="1561923"/>
            <a:ext cx="4275722" cy="52322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03BB4DC0-5F7A-4CB4-BA5B-072F825745A5}"/>
              </a:ext>
            </a:extLst>
          </p:cNvPr>
          <p:cNvSpPr/>
          <p:nvPr/>
        </p:nvSpPr>
        <p:spPr>
          <a:xfrm>
            <a:off x="7146469" y="2590800"/>
            <a:ext cx="1998691" cy="52322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8" name="Arrow: Pentagon 77">
            <a:extLst>
              <a:ext uri="{FF2B5EF4-FFF2-40B4-BE49-F238E27FC236}">
                <a16:creationId xmlns:a16="http://schemas.microsoft.com/office/drawing/2014/main" id="{7045AB8C-4249-43B9-A50C-984EA2DDF9F2}"/>
              </a:ext>
            </a:extLst>
          </p:cNvPr>
          <p:cNvSpPr/>
          <p:nvPr/>
        </p:nvSpPr>
        <p:spPr>
          <a:xfrm>
            <a:off x="7146469" y="3505200"/>
            <a:ext cx="1998691" cy="52322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C6E10271-EBE5-4B69-8F71-50B153E9C6AE}"/>
              </a:ext>
            </a:extLst>
          </p:cNvPr>
          <p:cNvSpPr/>
          <p:nvPr/>
        </p:nvSpPr>
        <p:spPr>
          <a:xfrm>
            <a:off x="7116965" y="4539744"/>
            <a:ext cx="3473247" cy="94665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0" name="Arrow: Pentagon 79">
            <a:extLst>
              <a:ext uri="{FF2B5EF4-FFF2-40B4-BE49-F238E27FC236}">
                <a16:creationId xmlns:a16="http://schemas.microsoft.com/office/drawing/2014/main" id="{B8972AEF-3650-41B0-8A7F-E4F80AF362FC}"/>
              </a:ext>
            </a:extLst>
          </p:cNvPr>
          <p:cNvSpPr/>
          <p:nvPr/>
        </p:nvSpPr>
        <p:spPr>
          <a:xfrm>
            <a:off x="7116965" y="5714947"/>
            <a:ext cx="2635047" cy="52322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A9B275-7DDE-4A38-99D8-B5C2B3B7A2D9}"/>
              </a:ext>
            </a:extLst>
          </p:cNvPr>
          <p:cNvSpPr txBox="1"/>
          <p:nvPr/>
        </p:nvSpPr>
        <p:spPr>
          <a:xfrm>
            <a:off x="7152690" y="5718354"/>
            <a:ext cx="229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 total cost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71790" y="-178003"/>
            <a:ext cx="10360501" cy="1223963"/>
          </a:xfrm>
        </p:spPr>
        <p:txBody>
          <a:bodyPr/>
          <a:lstStyle/>
          <a:p>
            <a:r>
              <a:rPr lang="en-US" dirty="0"/>
              <a:t>Benefits of SI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C9E39-0D36-4C6D-936D-20254297D8D7}"/>
              </a:ext>
            </a:extLst>
          </p:cNvPr>
          <p:cNvSpPr txBox="1"/>
          <p:nvPr/>
        </p:nvSpPr>
        <p:spPr>
          <a:xfrm>
            <a:off x="7116966" y="1561923"/>
            <a:ext cx="427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Derivative free optimization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F77D81-37BC-4E85-84E5-2CA02D65112B}"/>
              </a:ext>
            </a:extLst>
          </p:cNvPr>
          <p:cNvGrpSpPr/>
          <p:nvPr/>
        </p:nvGrpSpPr>
        <p:grpSpPr>
          <a:xfrm rot="328801">
            <a:off x="2098734" y="1127224"/>
            <a:ext cx="3962400" cy="2534482"/>
            <a:chOff x="2766705" y="3954530"/>
            <a:chExt cx="3492956" cy="2183098"/>
          </a:xfrm>
        </p:grpSpPr>
        <p:sp>
          <p:nvSpPr>
            <p:cNvPr id="25" name="Shape 24">
              <a:extLst>
                <a:ext uri="{FF2B5EF4-FFF2-40B4-BE49-F238E27FC236}">
                  <a16:creationId xmlns:a16="http://schemas.microsoft.com/office/drawing/2014/main" id="{6892D501-707E-4458-A5C2-FE9D251A45CC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FC857E5-7A9B-43B6-82C6-9E4E67901EE7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438B9C2-8961-4F35-AB60-AAF7D7D1FCA6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531091B-D3B8-4B60-947F-2A863974B992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6CE2FC5-53F6-47D1-A493-22D96CF4A92A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28DAC3-6998-40CB-A368-85DC0FD76526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3DF216-ABA6-4983-91E0-25100BC1DA38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291DEB-772F-40DC-A092-A56A80464A47}"/>
              </a:ext>
            </a:extLst>
          </p:cNvPr>
          <p:cNvGrpSpPr/>
          <p:nvPr/>
        </p:nvGrpSpPr>
        <p:grpSpPr>
          <a:xfrm rot="328801">
            <a:off x="3099619" y="2376858"/>
            <a:ext cx="3962400" cy="1396381"/>
            <a:chOff x="2766705" y="3954530"/>
            <a:chExt cx="3492956" cy="2183098"/>
          </a:xfrm>
        </p:grpSpPr>
        <p:sp>
          <p:nvSpPr>
            <p:cNvPr id="33" name="Shape 32">
              <a:extLst>
                <a:ext uri="{FF2B5EF4-FFF2-40B4-BE49-F238E27FC236}">
                  <a16:creationId xmlns:a16="http://schemas.microsoft.com/office/drawing/2014/main" id="{B1DC997E-EB6B-47EC-AC56-7A8E53987B26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A9DF4B-F249-4516-81AA-A816804F4DCD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E36EDEE-70AE-4B04-A93E-DB9CC8670A0A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8F3D1B-40A7-424E-9355-8DC4E77F1E2C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A2743A-5197-481F-B6E9-8B8B540B1234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FBEDCE-50CD-409A-A633-2A2089D2D4CF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52F95C-D512-42D6-A45B-0E28AA6652ED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5EBDC6-C0FD-438F-9C44-29E5ABA706EA}"/>
              </a:ext>
            </a:extLst>
          </p:cNvPr>
          <p:cNvSpPr txBox="1"/>
          <p:nvPr/>
        </p:nvSpPr>
        <p:spPr>
          <a:xfrm>
            <a:off x="7116965" y="2609667"/>
            <a:ext cx="187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Robustness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37D67E-8A2A-4C6A-B83A-D94D3A900171}"/>
              </a:ext>
            </a:extLst>
          </p:cNvPr>
          <p:cNvGrpSpPr/>
          <p:nvPr/>
        </p:nvGrpSpPr>
        <p:grpSpPr>
          <a:xfrm rot="21271199" flipV="1">
            <a:off x="3099620" y="4025415"/>
            <a:ext cx="3962400" cy="1396381"/>
            <a:chOff x="2766705" y="3954530"/>
            <a:chExt cx="3492956" cy="2183098"/>
          </a:xfrm>
        </p:grpSpPr>
        <p:sp>
          <p:nvSpPr>
            <p:cNvPr id="42" name="Shape 41">
              <a:extLst>
                <a:ext uri="{FF2B5EF4-FFF2-40B4-BE49-F238E27FC236}">
                  <a16:creationId xmlns:a16="http://schemas.microsoft.com/office/drawing/2014/main" id="{CD7E392D-4A5A-4012-B002-7D449CECE569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78C3804-48E8-4277-B668-241DCCD52515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6D8B55-0B35-460C-A0E8-C7B11297C068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0BF5576-236D-401F-A58F-B26917D18591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997578-141C-464C-BEB1-74B8FB5A87FB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1B469C-1E2B-4765-8FEE-56DA5249F806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D07D6F1-D941-4644-B977-C4FDC22C1DCF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028B84E-D801-43CD-BC9E-CA22FE9C2CE6}"/>
              </a:ext>
            </a:extLst>
          </p:cNvPr>
          <p:cNvSpPr txBox="1"/>
          <p:nvPr/>
        </p:nvSpPr>
        <p:spPr>
          <a:xfrm>
            <a:off x="7152690" y="4539744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Easy marketing and</a:t>
            </a:r>
          </a:p>
          <a:p>
            <a:r>
              <a:rPr lang="en-US" sz="2800" dirty="0"/>
              <a:t>implementation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4A4132-9A73-4F76-A59B-2CA6C3A09610}"/>
              </a:ext>
            </a:extLst>
          </p:cNvPr>
          <p:cNvSpPr txBox="1"/>
          <p:nvPr/>
        </p:nvSpPr>
        <p:spPr>
          <a:xfrm>
            <a:off x="7157988" y="3530229"/>
            <a:ext cx="163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Flexibility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F34CB-AE04-4C0A-B68D-0B20596E050F}"/>
              </a:ext>
            </a:extLst>
          </p:cNvPr>
          <p:cNvGrpSpPr/>
          <p:nvPr/>
        </p:nvGrpSpPr>
        <p:grpSpPr>
          <a:xfrm rot="10283558" flipH="1">
            <a:off x="2166834" y="4100872"/>
            <a:ext cx="3962400" cy="2704446"/>
            <a:chOff x="2766705" y="3954530"/>
            <a:chExt cx="3492956" cy="2183098"/>
          </a:xfrm>
        </p:grpSpPr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FCC85AC5-7F13-4504-B90D-946CB8B544E9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76630F-04D3-4BAB-B633-B34F8E040459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AC1BCE-B075-407D-BD19-148C0621248D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EFE8A01-FEAB-417C-8541-5E1AEB4D1457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4E20903-BE70-4684-A387-90AECDE6A0C6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C4D9DD-6B56-4F29-BD0C-A4B64CDAAE2C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DD7E7D-74F3-4A47-8662-2B904E9CCF8F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6E94AE-A2E7-423D-8835-792CC8B9BA10}"/>
              </a:ext>
            </a:extLst>
          </p:cNvPr>
          <p:cNvGrpSpPr/>
          <p:nvPr/>
        </p:nvGrpSpPr>
        <p:grpSpPr>
          <a:xfrm rot="328801">
            <a:off x="5147339" y="3591584"/>
            <a:ext cx="1694299" cy="578962"/>
            <a:chOff x="2766705" y="3954530"/>
            <a:chExt cx="3492956" cy="2183098"/>
          </a:xfrm>
        </p:grpSpPr>
        <p:sp>
          <p:nvSpPr>
            <p:cNvPr id="52" name="Shape 51">
              <a:extLst>
                <a:ext uri="{FF2B5EF4-FFF2-40B4-BE49-F238E27FC236}">
                  <a16:creationId xmlns:a16="http://schemas.microsoft.com/office/drawing/2014/main" id="{310B24BD-95F7-4B59-90DE-40A81952DA76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0D01FB-FD02-453E-9AC0-811D7A2560AA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67D310F-4972-4E75-A0E2-CA2DC472F4D1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355739-267E-4350-BC5D-330F830D5301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04A01CA-5AE7-4D6A-97A0-44834FA43A11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981F1D-5BB5-4A3E-98F4-86E0DF7BAF06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812DE7-6963-4C11-985B-0E1C496187FE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EE8C05-886F-4529-A577-1689FA96016E}"/>
              </a:ext>
            </a:extLst>
          </p:cNvPr>
          <p:cNvGrpSpPr/>
          <p:nvPr/>
        </p:nvGrpSpPr>
        <p:grpSpPr>
          <a:xfrm rot="21271199" flipV="1">
            <a:off x="5132655" y="3432111"/>
            <a:ext cx="1694299" cy="578962"/>
            <a:chOff x="2766705" y="3954530"/>
            <a:chExt cx="3492956" cy="2183098"/>
          </a:xfrm>
        </p:grpSpPr>
        <p:sp>
          <p:nvSpPr>
            <p:cNvPr id="68" name="Shape 67">
              <a:extLst>
                <a:ext uri="{FF2B5EF4-FFF2-40B4-BE49-F238E27FC236}">
                  <a16:creationId xmlns:a16="http://schemas.microsoft.com/office/drawing/2014/main" id="{FD291173-DCD5-4F23-A149-8E80B65FE04B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254CBB1-63A6-4D12-972B-052F799F7A5D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4E7C7F4-FCEC-4940-A597-6D80D102075E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0724B5A-61C9-4870-AFE5-2F88BE031847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96CDD17-D249-4AC7-A3A2-1B0B41FAFED0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B637482-96B0-4FB6-B574-6CAB02201831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A7DDF6F-5008-4F39-86D1-75C56F976F95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3B4FA3-6935-4DD8-9A7E-3F863211450B}"/>
              </a:ext>
            </a:extLst>
          </p:cNvPr>
          <p:cNvSpPr/>
          <p:nvPr/>
        </p:nvSpPr>
        <p:spPr>
          <a:xfrm>
            <a:off x="1370012" y="3438590"/>
            <a:ext cx="45720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Swarm Intelligence</a:t>
            </a:r>
          </a:p>
          <a:p>
            <a:pPr algn="ctr"/>
            <a:r>
              <a:rPr lang="en-US" sz="2800" b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1728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0" grpId="0" animBg="1"/>
      <p:bldP spid="23" grpId="0"/>
      <p:bldP spid="11" grpId="0"/>
      <p:bldP spid="40" grpId="0"/>
      <p:bldP spid="49" grpId="0"/>
      <p:bldP spid="50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rrow: Pentagon 98">
            <a:extLst>
              <a:ext uri="{FF2B5EF4-FFF2-40B4-BE49-F238E27FC236}">
                <a16:creationId xmlns:a16="http://schemas.microsoft.com/office/drawing/2014/main" id="{03D8FD6E-1F6B-4241-8952-2258F3734B25}"/>
              </a:ext>
            </a:extLst>
          </p:cNvPr>
          <p:cNvSpPr/>
          <p:nvPr/>
        </p:nvSpPr>
        <p:spPr>
          <a:xfrm flipH="1">
            <a:off x="867973" y="5823818"/>
            <a:ext cx="2483239" cy="52322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8" name="Arrow: Pentagon 97">
            <a:extLst>
              <a:ext uri="{FF2B5EF4-FFF2-40B4-BE49-F238E27FC236}">
                <a16:creationId xmlns:a16="http://schemas.microsoft.com/office/drawing/2014/main" id="{5577D2E8-E8C7-45E8-B03A-ED5D50EAE2C9}"/>
              </a:ext>
            </a:extLst>
          </p:cNvPr>
          <p:cNvSpPr/>
          <p:nvPr/>
        </p:nvSpPr>
        <p:spPr>
          <a:xfrm>
            <a:off x="8868973" y="5953780"/>
            <a:ext cx="2483239" cy="52322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Arrow: Pentagon 95">
            <a:extLst>
              <a:ext uri="{FF2B5EF4-FFF2-40B4-BE49-F238E27FC236}">
                <a16:creationId xmlns:a16="http://schemas.microsoft.com/office/drawing/2014/main" id="{7E6CA4E3-505E-4390-AE0C-250A44220139}"/>
              </a:ext>
            </a:extLst>
          </p:cNvPr>
          <p:cNvSpPr/>
          <p:nvPr/>
        </p:nvSpPr>
        <p:spPr>
          <a:xfrm flipH="1">
            <a:off x="912812" y="1616999"/>
            <a:ext cx="2483239" cy="52322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5" name="Arrow: Pentagon 94">
            <a:extLst>
              <a:ext uri="{FF2B5EF4-FFF2-40B4-BE49-F238E27FC236}">
                <a16:creationId xmlns:a16="http://schemas.microsoft.com/office/drawing/2014/main" id="{122E8C41-400E-40D9-83C7-ADF26778910D}"/>
              </a:ext>
            </a:extLst>
          </p:cNvPr>
          <p:cNvSpPr/>
          <p:nvPr/>
        </p:nvSpPr>
        <p:spPr>
          <a:xfrm>
            <a:off x="8990012" y="1623884"/>
            <a:ext cx="2483239" cy="52322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A9B275-7DDE-4A38-99D8-B5C2B3B7A2D9}"/>
              </a:ext>
            </a:extLst>
          </p:cNvPr>
          <p:cNvSpPr txBox="1"/>
          <p:nvPr/>
        </p:nvSpPr>
        <p:spPr>
          <a:xfrm>
            <a:off x="9294812" y="1616999"/>
            <a:ext cx="2165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Optimization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F77D81-37BC-4E85-84E5-2CA02D65112B}"/>
              </a:ext>
            </a:extLst>
          </p:cNvPr>
          <p:cNvGrpSpPr/>
          <p:nvPr/>
        </p:nvGrpSpPr>
        <p:grpSpPr>
          <a:xfrm>
            <a:off x="6088996" y="1428811"/>
            <a:ext cx="3233075" cy="2150088"/>
            <a:chOff x="2766705" y="3954530"/>
            <a:chExt cx="3492956" cy="2183098"/>
          </a:xfrm>
        </p:grpSpPr>
        <p:sp>
          <p:nvSpPr>
            <p:cNvPr id="25" name="Shape 24">
              <a:extLst>
                <a:ext uri="{FF2B5EF4-FFF2-40B4-BE49-F238E27FC236}">
                  <a16:creationId xmlns:a16="http://schemas.microsoft.com/office/drawing/2014/main" id="{6892D501-707E-4458-A5C2-FE9D251A45CC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FC857E5-7A9B-43B6-82C6-9E4E67901EE7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438B9C2-8961-4F35-AB60-AAF7D7D1FCA6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531091B-D3B8-4B60-947F-2A863974B992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6CE2FC5-53F6-47D1-A493-22D96CF4A92A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28DAC3-6998-40CB-A368-85DC0FD76526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3DF216-ABA6-4983-91E0-25100BC1DA38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3B4FA3-6935-4DD8-9A7E-3F863211450B}"/>
              </a:ext>
            </a:extLst>
          </p:cNvPr>
          <p:cNvSpPr/>
          <p:nvPr/>
        </p:nvSpPr>
        <p:spPr>
          <a:xfrm>
            <a:off x="3802996" y="3537310"/>
            <a:ext cx="45720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Swarm Intelligence</a:t>
            </a:r>
          </a:p>
          <a:p>
            <a:pPr algn="ctr"/>
            <a:r>
              <a:rPr lang="en-US" altLang="zh-CN" sz="2800" b="1" dirty="0">
                <a:latin typeface="+mn-lt"/>
                <a:ea typeface="Calibri" panose="020F0502020204030204" pitchFamily="34" charset="0"/>
              </a:rPr>
              <a:t>Capabilities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E6C7EE-A0BA-44A7-B699-55D714BDE36C}"/>
              </a:ext>
            </a:extLst>
          </p:cNvPr>
          <p:cNvGrpSpPr/>
          <p:nvPr/>
        </p:nvGrpSpPr>
        <p:grpSpPr>
          <a:xfrm flipV="1">
            <a:off x="6085579" y="4479312"/>
            <a:ext cx="3233075" cy="2150088"/>
            <a:chOff x="2766705" y="3954530"/>
            <a:chExt cx="3492956" cy="2183098"/>
          </a:xfrm>
        </p:grpSpPr>
        <p:sp>
          <p:nvSpPr>
            <p:cNvPr id="60" name="Shape 59">
              <a:extLst>
                <a:ext uri="{FF2B5EF4-FFF2-40B4-BE49-F238E27FC236}">
                  <a16:creationId xmlns:a16="http://schemas.microsoft.com/office/drawing/2014/main" id="{4B871ED1-AB7D-47F0-9F37-C8644B9D2C40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5E4BF4D-9927-404F-8CA6-900D7B743BB9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7DC815D-3297-4D33-BF34-935D54AC8A9F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A8DAF25-40C0-47AC-8D0B-822E065EB5E2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93BAAF-B2A3-4959-ADD5-8FD859E5BF8E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D88C15-26E7-4D2C-8959-5E09674AB6C0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081F95-6366-4E44-9FEE-C951E84A3584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A7BF31A-95FB-4BE2-896C-D81AFC70AA6A}"/>
              </a:ext>
            </a:extLst>
          </p:cNvPr>
          <p:cNvSpPr txBox="1"/>
          <p:nvPr/>
        </p:nvSpPr>
        <p:spPr>
          <a:xfrm>
            <a:off x="9337588" y="5918439"/>
            <a:ext cx="148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Routing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0057066-57E7-4EB5-BE45-A48F0AF30CCD}"/>
              </a:ext>
            </a:extLst>
          </p:cNvPr>
          <p:cNvGrpSpPr/>
          <p:nvPr/>
        </p:nvGrpSpPr>
        <p:grpSpPr>
          <a:xfrm flipH="1" flipV="1">
            <a:off x="2853325" y="4479311"/>
            <a:ext cx="3233075" cy="2150088"/>
            <a:chOff x="2766705" y="3954530"/>
            <a:chExt cx="3492956" cy="2183098"/>
          </a:xfrm>
        </p:grpSpPr>
        <p:sp>
          <p:nvSpPr>
            <p:cNvPr id="77" name="Shape 76">
              <a:extLst>
                <a:ext uri="{FF2B5EF4-FFF2-40B4-BE49-F238E27FC236}">
                  <a16:creationId xmlns:a16="http://schemas.microsoft.com/office/drawing/2014/main" id="{89F1FA78-123B-4255-A2C8-056252F9F6F9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BB37B35-85F3-459B-B252-1CC1B3528A5F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ABFAD44-DF7A-450C-B389-34B5455348A0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A5AA7AF-2D11-4A12-A498-DEA40A76B6C0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2AC4EAA-50EB-4532-81F9-7917462C2B17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F4BBE71-B872-4CB9-ABCC-3BC71C294747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644CD25-FB0B-480B-8436-A837197CA3EE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E5BCE85-C60E-4727-9A0C-0D59B96BDCFD}"/>
              </a:ext>
            </a:extLst>
          </p:cNvPr>
          <p:cNvSpPr txBox="1"/>
          <p:nvPr/>
        </p:nvSpPr>
        <p:spPr>
          <a:xfrm>
            <a:off x="1163373" y="5812548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Clustering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2A6F612-1105-4524-B806-E0AD912E2EF9}"/>
              </a:ext>
            </a:extLst>
          </p:cNvPr>
          <p:cNvGrpSpPr/>
          <p:nvPr/>
        </p:nvGrpSpPr>
        <p:grpSpPr>
          <a:xfrm flipH="1">
            <a:off x="2853325" y="1393974"/>
            <a:ext cx="3233075" cy="2150088"/>
            <a:chOff x="2766705" y="3954530"/>
            <a:chExt cx="3492956" cy="2183098"/>
          </a:xfrm>
        </p:grpSpPr>
        <p:sp>
          <p:nvSpPr>
            <p:cNvPr id="86" name="Shape 85">
              <a:extLst>
                <a:ext uri="{FF2B5EF4-FFF2-40B4-BE49-F238E27FC236}">
                  <a16:creationId xmlns:a16="http://schemas.microsoft.com/office/drawing/2014/main" id="{BF3C5660-ABBE-4135-934E-A0DA048A32B0}"/>
                </a:ext>
              </a:extLst>
            </p:cNvPr>
            <p:cNvSpPr/>
            <p:nvPr/>
          </p:nvSpPr>
          <p:spPr>
            <a:xfrm>
              <a:off x="2766705" y="3954530"/>
              <a:ext cx="3492956" cy="218309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B8F2293-4D88-4B1D-AC60-052D518EA568}"/>
                </a:ext>
              </a:extLst>
            </p:cNvPr>
            <p:cNvSpPr/>
            <p:nvPr/>
          </p:nvSpPr>
          <p:spPr>
            <a:xfrm>
              <a:off x="3210310" y="5461304"/>
              <a:ext cx="90816" cy="90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CAFB527-D8EA-4EDD-9016-5D3B2E6D081A}"/>
                </a:ext>
              </a:extLst>
            </p:cNvPr>
            <p:cNvSpPr/>
            <p:nvPr/>
          </p:nvSpPr>
          <p:spPr>
            <a:xfrm>
              <a:off x="3255719" y="5506712"/>
              <a:ext cx="813858" cy="630915"/>
            </a:xfrm>
            <a:custGeom>
              <a:avLst/>
              <a:gdLst>
                <a:gd name="connsiteX0" fmla="*/ 0 w 813858"/>
                <a:gd name="connsiteY0" fmla="*/ 0 h 630915"/>
                <a:gd name="connsiteX1" fmla="*/ 813858 w 813858"/>
                <a:gd name="connsiteY1" fmla="*/ 0 h 630915"/>
                <a:gd name="connsiteX2" fmla="*/ 813858 w 813858"/>
                <a:gd name="connsiteY2" fmla="*/ 630915 h 630915"/>
                <a:gd name="connsiteX3" fmla="*/ 0 w 813858"/>
                <a:gd name="connsiteY3" fmla="*/ 630915 h 630915"/>
                <a:gd name="connsiteX4" fmla="*/ 0 w 813858"/>
                <a:gd name="connsiteY4" fmla="*/ 0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58" h="630915">
                  <a:moveTo>
                    <a:pt x="0" y="0"/>
                  </a:moveTo>
                  <a:lnTo>
                    <a:pt x="813858" y="0"/>
                  </a:lnTo>
                  <a:lnTo>
                    <a:pt x="813858" y="630915"/>
                  </a:lnTo>
                  <a:lnTo>
                    <a:pt x="0" y="6309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122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C434E54-3CBE-4E72-8FAE-46A0DE452999}"/>
                </a:ext>
              </a:extLst>
            </p:cNvPr>
            <p:cNvSpPr/>
            <p:nvPr/>
          </p:nvSpPr>
          <p:spPr>
            <a:xfrm>
              <a:off x="4011944" y="4867938"/>
              <a:ext cx="164168" cy="1641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D1CB50D-BD67-4508-A9B7-2E40388836AC}"/>
                </a:ext>
              </a:extLst>
            </p:cNvPr>
            <p:cNvSpPr/>
            <p:nvPr/>
          </p:nvSpPr>
          <p:spPr>
            <a:xfrm>
              <a:off x="4094028" y="4950022"/>
              <a:ext cx="838309" cy="1187605"/>
            </a:xfrm>
            <a:custGeom>
              <a:avLst/>
              <a:gdLst>
                <a:gd name="connsiteX0" fmla="*/ 0 w 838309"/>
                <a:gd name="connsiteY0" fmla="*/ 0 h 1187605"/>
                <a:gd name="connsiteX1" fmla="*/ 838309 w 838309"/>
                <a:gd name="connsiteY1" fmla="*/ 0 h 1187605"/>
                <a:gd name="connsiteX2" fmla="*/ 838309 w 838309"/>
                <a:gd name="connsiteY2" fmla="*/ 1187605 h 1187605"/>
                <a:gd name="connsiteX3" fmla="*/ 0 w 838309"/>
                <a:gd name="connsiteY3" fmla="*/ 1187605 h 1187605"/>
                <a:gd name="connsiteX4" fmla="*/ 0 w 838309"/>
                <a:gd name="connsiteY4" fmla="*/ 0 h 118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187605">
                  <a:moveTo>
                    <a:pt x="0" y="0"/>
                  </a:moveTo>
                  <a:lnTo>
                    <a:pt x="838309" y="0"/>
                  </a:lnTo>
                  <a:lnTo>
                    <a:pt x="838309" y="1187605"/>
                  </a:lnTo>
                  <a:lnTo>
                    <a:pt x="0" y="1187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990" tIns="0" rIns="0" bIns="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ADFE0C1-4CE1-4175-9435-CADB0D5AA8DB}"/>
                </a:ext>
              </a:extLst>
            </p:cNvPr>
            <p:cNvSpPr/>
            <p:nvPr/>
          </p:nvSpPr>
          <p:spPr>
            <a:xfrm>
              <a:off x="4976000" y="4506853"/>
              <a:ext cx="227042" cy="22704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6CBB5-FC60-4560-B91C-E633B067488C}"/>
                </a:ext>
              </a:extLst>
            </p:cNvPr>
            <p:cNvSpPr/>
            <p:nvPr/>
          </p:nvSpPr>
          <p:spPr>
            <a:xfrm>
              <a:off x="5089521" y="4620374"/>
              <a:ext cx="838309" cy="1517253"/>
            </a:xfrm>
            <a:custGeom>
              <a:avLst/>
              <a:gdLst>
                <a:gd name="connsiteX0" fmla="*/ 0 w 838309"/>
                <a:gd name="connsiteY0" fmla="*/ 0 h 1517253"/>
                <a:gd name="connsiteX1" fmla="*/ 838309 w 838309"/>
                <a:gd name="connsiteY1" fmla="*/ 0 h 1517253"/>
                <a:gd name="connsiteX2" fmla="*/ 838309 w 838309"/>
                <a:gd name="connsiteY2" fmla="*/ 1517253 h 1517253"/>
                <a:gd name="connsiteX3" fmla="*/ 0 w 838309"/>
                <a:gd name="connsiteY3" fmla="*/ 1517253 h 1517253"/>
                <a:gd name="connsiteX4" fmla="*/ 0 w 838309"/>
                <a:gd name="connsiteY4" fmla="*/ 0 h 15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09" h="1517253">
                  <a:moveTo>
                    <a:pt x="0" y="0"/>
                  </a:moveTo>
                  <a:lnTo>
                    <a:pt x="838309" y="0"/>
                  </a:lnTo>
                  <a:lnTo>
                    <a:pt x="838309" y="1517253"/>
                  </a:lnTo>
                  <a:lnTo>
                    <a:pt x="0" y="15172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305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7A2B5B2-3BDE-4513-9B64-7C6E1009A38D}"/>
              </a:ext>
            </a:extLst>
          </p:cNvPr>
          <p:cNvSpPr txBox="1"/>
          <p:nvPr/>
        </p:nvSpPr>
        <p:spPr>
          <a:xfrm>
            <a:off x="1132872" y="160572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Scheduling</a:t>
            </a:r>
          </a:p>
        </p:txBody>
      </p:sp>
      <p:sp>
        <p:nvSpPr>
          <p:cNvPr id="94" name="Title 2">
            <a:extLst>
              <a:ext uri="{FF2B5EF4-FFF2-40B4-BE49-F238E27FC236}">
                <a16:creationId xmlns:a16="http://schemas.microsoft.com/office/drawing/2014/main" id="{43D94B8B-00A6-4146-9530-59B1B14C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90" y="-71678"/>
            <a:ext cx="10360501" cy="1223963"/>
          </a:xfrm>
        </p:spPr>
        <p:txBody>
          <a:bodyPr/>
          <a:lstStyle/>
          <a:p>
            <a:r>
              <a:rPr lang="en-US" altLang="zh-CN" sz="3600" dirty="0">
                <a:latin typeface="+mn-lt"/>
                <a:ea typeface="Calibri" panose="020F0502020204030204" pitchFamily="34" charset="0"/>
              </a:rPr>
              <a:t> Capabilities of Swarm Intelligence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8" grpId="0" animBg="1"/>
      <p:bldP spid="96" grpId="0" animBg="1"/>
      <p:bldP spid="95" grpId="0" animBg="1"/>
      <p:bldP spid="23" grpId="0"/>
      <p:bldP spid="2" grpId="0" build="allAtOnce" animBg="1"/>
      <p:bldP spid="75" grpId="0"/>
      <p:bldP spid="84" grpId="0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B7C547-BDA6-4A79-9FF6-F1CF7DFA387D}"/>
              </a:ext>
            </a:extLst>
          </p:cNvPr>
          <p:cNvSpPr txBox="1"/>
          <p:nvPr/>
        </p:nvSpPr>
        <p:spPr>
          <a:xfrm>
            <a:off x="1289375" y="750214"/>
            <a:ext cx="9799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u="none" strike="noStrike" dirty="0">
                <a:effectLst/>
                <a:latin typeface="+mj-lt"/>
              </a:rPr>
              <a:t>Applications of SI</a:t>
            </a:r>
            <a:endParaRPr lang="en-US" sz="4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01AE4-D21A-4F73-AD01-A26D6341D8AC}"/>
              </a:ext>
            </a:extLst>
          </p:cNvPr>
          <p:cNvSpPr txBox="1"/>
          <p:nvPr/>
        </p:nvSpPr>
        <p:spPr>
          <a:xfrm>
            <a:off x="1524105" y="1892362"/>
            <a:ext cx="95645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Ant-based routing: The use of swarm intelligence in telecommunication networks has also been researched, in the form of ant-based routing.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Crowd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swarming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Swarmic 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Flying robots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effectLst/>
              </a:rPr>
              <a:t>Kilobot</a:t>
            </a:r>
            <a:endParaRPr lang="en-US" sz="2800" dirty="0"/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D82E8F44-AA35-4C69-89DD-2AE1B3397078}"/>
              </a:ext>
            </a:extLst>
          </p:cNvPr>
          <p:cNvGrpSpPr/>
          <p:nvPr/>
        </p:nvGrpSpPr>
        <p:grpSpPr>
          <a:xfrm>
            <a:off x="989012" y="754559"/>
            <a:ext cx="536543" cy="769441"/>
            <a:chOff x="3448565" y="1912142"/>
            <a:chExt cx="4927433" cy="2485075"/>
          </a:xfrm>
        </p:grpSpPr>
        <p:cxnSp>
          <p:nvCxnSpPr>
            <p:cNvPr id="7" name="直接连接符 18">
              <a:extLst>
                <a:ext uri="{FF2B5EF4-FFF2-40B4-BE49-F238E27FC236}">
                  <a16:creationId xmlns:a16="http://schemas.microsoft.com/office/drawing/2014/main" id="{64A50DB9-CEC0-4070-88BF-BAF10B79300F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A624F586-886E-49A6-B77D-479B6A0304C0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905ED4AC-BD56-4B74-A999-6209A0FC647B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21FDAC96-4857-4785-AB80-73A76B6D53C9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9959C021-DA28-4C11-BF66-3E72594CED81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4">
              <a:extLst>
                <a:ext uri="{FF2B5EF4-FFF2-40B4-BE49-F238E27FC236}">
                  <a16:creationId xmlns:a16="http://schemas.microsoft.com/office/drawing/2014/main" id="{55A3E543-4A54-4A33-8FF3-B8EA8FF13A8C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7E85812E-1CF2-4597-9083-2789EF3992D0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88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217612" y="2590800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217611" y="802328"/>
            <a:ext cx="10360501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ACO Definition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A1E93-B294-423B-9AA1-936A9E3A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2" y="1856671"/>
            <a:ext cx="7239000" cy="4213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314F7C0E-68CD-451E-BA53-316B40BBC142}"/>
              </a:ext>
            </a:extLst>
          </p:cNvPr>
          <p:cNvSpPr txBox="1">
            <a:spLocks/>
          </p:cNvSpPr>
          <p:nvPr/>
        </p:nvSpPr>
        <p:spPr>
          <a:xfrm>
            <a:off x="1528707" y="1402028"/>
            <a:ext cx="3575105" cy="38834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What is Ant Colony Optimization ?</a:t>
            </a:r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7EA4FE47-9461-4EC7-B04F-5C9F2D3F6A28}"/>
              </a:ext>
            </a:extLst>
          </p:cNvPr>
          <p:cNvGrpSpPr/>
          <p:nvPr/>
        </p:nvGrpSpPr>
        <p:grpSpPr>
          <a:xfrm>
            <a:off x="989012" y="762000"/>
            <a:ext cx="457200" cy="580590"/>
            <a:chOff x="3448565" y="1912142"/>
            <a:chExt cx="4927433" cy="2485075"/>
          </a:xfrm>
        </p:grpSpPr>
        <p:cxnSp>
          <p:nvCxnSpPr>
            <p:cNvPr id="7" name="直接连接符 18">
              <a:extLst>
                <a:ext uri="{FF2B5EF4-FFF2-40B4-BE49-F238E27FC236}">
                  <a16:creationId xmlns:a16="http://schemas.microsoft.com/office/drawing/2014/main" id="{421F4A16-A44A-4328-B38C-F36AAAA07138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DD44DE47-21D1-476B-A3C6-CB4A717D13D6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037E7E90-CF6B-44FA-8F00-B23C2F59BCF8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A70BFFE8-C7A7-4F0E-8467-4A413FA32944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1C0ACD98-E040-4305-A300-97EE7C5EE1B3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4">
              <a:extLst>
                <a:ext uri="{FF2B5EF4-FFF2-40B4-BE49-F238E27FC236}">
                  <a16:creationId xmlns:a16="http://schemas.microsoft.com/office/drawing/2014/main" id="{8A26FE41-CF8D-487C-92BD-BAE26180DE95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5314C498-BF52-409C-A541-172B228A296D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03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217612" y="2590800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217611" y="802328"/>
            <a:ext cx="10360501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ACO Definition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14F7C0E-68CD-451E-BA53-316B40BBC142}"/>
              </a:ext>
            </a:extLst>
          </p:cNvPr>
          <p:cNvSpPr txBox="1">
            <a:spLocks/>
          </p:cNvSpPr>
          <p:nvPr/>
        </p:nvSpPr>
        <p:spPr>
          <a:xfrm>
            <a:off x="1528707" y="1402028"/>
            <a:ext cx="2216053" cy="38834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D4308-848B-40D1-8C68-D52EEC19CD30}"/>
              </a:ext>
            </a:extLst>
          </p:cNvPr>
          <p:cNvSpPr txBox="1"/>
          <p:nvPr/>
        </p:nvSpPr>
        <p:spPr>
          <a:xfrm>
            <a:off x="1528707" y="1905000"/>
            <a:ext cx="89853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+mn-ea"/>
              </a:rPr>
              <a:t>ACO studies artificial systems that take inspiration from behavior of real ant colonies.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+mn-ea"/>
              </a:rPr>
              <a:t>Natural behavior of ants have inspired scientists to mimic insect operational methods to solve real life complex optimization problems.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+mn-ea"/>
              </a:rPr>
              <a:t>It constitutes some metaheuristic optimizations.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+mn-ea"/>
              </a:rPr>
              <a:t>The inventors are Frans Moyson and Bernard Manderick. Initially proposed by Marco Dorigo in 1992 in his PhD thesis, The first ACO algorithm was called the </a:t>
            </a:r>
            <a:r>
              <a:rPr lang="en-US" sz="2000" dirty="0">
                <a:solidFill>
                  <a:schemeClr val="accent1"/>
                </a:solidFill>
                <a:sym typeface="+mn-ea"/>
              </a:rPr>
              <a:t>Ant system </a:t>
            </a:r>
            <a:r>
              <a:rPr lang="en-US" sz="2000" dirty="0">
                <a:sym typeface="+mn-ea"/>
              </a:rPr>
              <a:t>and it was aimed to solve the travelling salesman problem, in which the goal is to find the shortest round trip to link a series of cities. At each stage, the ant chooses to move from one city to another according to some rules.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9934A0-2D46-46BB-8CE1-5535F48A0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593" y="380836"/>
            <a:ext cx="3067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1">
            <a:extLst>
              <a:ext uri="{FF2B5EF4-FFF2-40B4-BE49-F238E27FC236}">
                <a16:creationId xmlns:a16="http://schemas.microsoft.com/office/drawing/2014/main" id="{26B17909-967F-4FAF-BE0C-8012CD38E02A}"/>
              </a:ext>
            </a:extLst>
          </p:cNvPr>
          <p:cNvGrpSpPr/>
          <p:nvPr/>
        </p:nvGrpSpPr>
        <p:grpSpPr>
          <a:xfrm>
            <a:off x="989012" y="762000"/>
            <a:ext cx="457200" cy="580590"/>
            <a:chOff x="3448565" y="1912142"/>
            <a:chExt cx="4927433" cy="2485075"/>
          </a:xfrm>
        </p:grpSpPr>
        <p:cxnSp>
          <p:nvCxnSpPr>
            <p:cNvPr id="8" name="直接连接符 18">
              <a:extLst>
                <a:ext uri="{FF2B5EF4-FFF2-40B4-BE49-F238E27FC236}">
                  <a16:creationId xmlns:a16="http://schemas.microsoft.com/office/drawing/2014/main" id="{E97F8249-1F7B-4F50-A8BC-53C8C86E900D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9">
              <a:extLst>
                <a:ext uri="{FF2B5EF4-FFF2-40B4-BE49-F238E27FC236}">
                  <a16:creationId xmlns:a16="http://schemas.microsoft.com/office/drawing/2014/main" id="{12D23DB0-80A7-4463-946B-A573727B9251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0">
              <a:extLst>
                <a:ext uri="{FF2B5EF4-FFF2-40B4-BE49-F238E27FC236}">
                  <a16:creationId xmlns:a16="http://schemas.microsoft.com/office/drawing/2014/main" id="{7DFABB17-A8CF-4DC5-9DD7-6E145BF4B0F5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2">
              <a:extLst>
                <a:ext uri="{FF2B5EF4-FFF2-40B4-BE49-F238E27FC236}">
                  <a16:creationId xmlns:a16="http://schemas.microsoft.com/office/drawing/2014/main" id="{E92060B8-BCF1-42DA-B6EE-05CFFD413D7A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3">
              <a:extLst>
                <a:ext uri="{FF2B5EF4-FFF2-40B4-BE49-F238E27FC236}">
                  <a16:creationId xmlns:a16="http://schemas.microsoft.com/office/drawing/2014/main" id="{4E59F749-D75B-4249-9906-1237747AA544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4">
              <a:extLst>
                <a:ext uri="{FF2B5EF4-FFF2-40B4-BE49-F238E27FC236}">
                  <a16:creationId xmlns:a16="http://schemas.microsoft.com/office/drawing/2014/main" id="{A9ED0480-6198-48AE-BAE2-810417299E76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25">
              <a:extLst>
                <a:ext uri="{FF2B5EF4-FFF2-40B4-BE49-F238E27FC236}">
                  <a16:creationId xmlns:a16="http://schemas.microsoft.com/office/drawing/2014/main" id="{8B14CDF2-11D0-48E4-A7B7-1D1B4FB2A8A4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7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F8253-5F07-46DD-8713-70FB84893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7"/>
          <a:stretch/>
        </p:blipFill>
        <p:spPr>
          <a:xfrm>
            <a:off x="4722812" y="0"/>
            <a:ext cx="746601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0EFE62-F811-482A-8FF5-99C9CBC98995}"/>
              </a:ext>
            </a:extLst>
          </p:cNvPr>
          <p:cNvSpPr txBox="1"/>
          <p:nvPr/>
        </p:nvSpPr>
        <p:spPr>
          <a:xfrm>
            <a:off x="1444976" y="1856671"/>
            <a:ext cx="266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WHOLE CONCEPT OF ANT COLONY OPTIMIZATION IS TO MINIMIZE THE PATH AND POWER CONSUMPTION</a:t>
            </a:r>
            <a:endParaRPr lang="en-US" sz="3600" dirty="0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0744B5CF-E247-4DAC-BA44-9E8962CA2D09}"/>
              </a:ext>
            </a:extLst>
          </p:cNvPr>
          <p:cNvSpPr txBox="1">
            <a:spLocks/>
          </p:cNvSpPr>
          <p:nvPr/>
        </p:nvSpPr>
        <p:spPr>
          <a:xfrm>
            <a:off x="1217611" y="802328"/>
            <a:ext cx="10360501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ACO Definition </a:t>
            </a:r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8855868C-0143-426C-8057-657D514A29A3}"/>
              </a:ext>
            </a:extLst>
          </p:cNvPr>
          <p:cNvGrpSpPr/>
          <p:nvPr/>
        </p:nvGrpSpPr>
        <p:grpSpPr>
          <a:xfrm>
            <a:off x="989012" y="762000"/>
            <a:ext cx="457200" cy="580590"/>
            <a:chOff x="3448565" y="1912142"/>
            <a:chExt cx="4927433" cy="2485075"/>
          </a:xfrm>
        </p:grpSpPr>
        <p:cxnSp>
          <p:nvCxnSpPr>
            <p:cNvPr id="7" name="直接连接符 18">
              <a:extLst>
                <a:ext uri="{FF2B5EF4-FFF2-40B4-BE49-F238E27FC236}">
                  <a16:creationId xmlns:a16="http://schemas.microsoft.com/office/drawing/2014/main" id="{1A755FB7-62E1-45CF-A256-6047EEFA91A8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03E466BE-136B-42E3-B719-7588D37E612B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BF449E74-273E-4A72-B964-54A56413E4AE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8A36F311-7259-42C3-AB94-0A51F7338F8F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6EAEAA29-7D2A-4F1D-BE4A-B5057192FA72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4">
              <a:extLst>
                <a:ext uri="{FF2B5EF4-FFF2-40B4-BE49-F238E27FC236}">
                  <a16:creationId xmlns:a16="http://schemas.microsoft.com/office/drawing/2014/main" id="{D904986F-531C-410F-8371-A125C5AB61C7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E9C7E429-B4A5-4467-95CB-30D64A36E281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4">
            <a:extLst>
              <a:ext uri="{FF2B5EF4-FFF2-40B4-BE49-F238E27FC236}">
                <a16:creationId xmlns:a16="http://schemas.microsoft.com/office/drawing/2014/main" id="{15BF76F2-94A6-4569-802D-126C1B82A047}"/>
              </a:ext>
            </a:extLst>
          </p:cNvPr>
          <p:cNvSpPr txBox="1">
            <a:spLocks/>
          </p:cNvSpPr>
          <p:nvPr/>
        </p:nvSpPr>
        <p:spPr>
          <a:xfrm>
            <a:off x="1528707" y="1402028"/>
            <a:ext cx="2216053" cy="38834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Concept ..</a:t>
            </a:r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217612" y="2590800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217611" y="802328"/>
            <a:ext cx="10360501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ACO Definition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14F7C0E-68CD-451E-BA53-316B40BBC142}"/>
              </a:ext>
            </a:extLst>
          </p:cNvPr>
          <p:cNvSpPr txBox="1">
            <a:spLocks/>
          </p:cNvSpPr>
          <p:nvPr/>
        </p:nvSpPr>
        <p:spPr>
          <a:xfrm>
            <a:off x="1528707" y="1402028"/>
            <a:ext cx="2216053" cy="38834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What is ACO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D4308-848B-40D1-8C68-D52EEC19CD30}"/>
              </a:ext>
            </a:extLst>
          </p:cNvPr>
          <p:cNvSpPr txBox="1"/>
          <p:nvPr/>
        </p:nvSpPr>
        <p:spPr>
          <a:xfrm>
            <a:off x="1528707" y="1951400"/>
            <a:ext cx="9518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Artificial Ants stand for multi-agent methods inspired by the behavior of real 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 Combinations of Artificial Ants and local search algorithms have become a method of choice for numerous optimization tasks involving some sort of graph, e.g., vehicle routing and internet routing.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 A colony is a population of simple, independent, and asynchronous agents that cooperate to ﬁnd a good solution to the problem.</a:t>
            </a:r>
          </a:p>
        </p:txBody>
      </p:sp>
      <p:grpSp>
        <p:nvGrpSpPr>
          <p:cNvPr id="7" name="组合 1">
            <a:extLst>
              <a:ext uri="{FF2B5EF4-FFF2-40B4-BE49-F238E27FC236}">
                <a16:creationId xmlns:a16="http://schemas.microsoft.com/office/drawing/2014/main" id="{D8F166EA-7FCF-435F-825D-5FE12E996EAD}"/>
              </a:ext>
            </a:extLst>
          </p:cNvPr>
          <p:cNvGrpSpPr/>
          <p:nvPr/>
        </p:nvGrpSpPr>
        <p:grpSpPr>
          <a:xfrm>
            <a:off x="989012" y="762000"/>
            <a:ext cx="457200" cy="580590"/>
            <a:chOff x="3448565" y="1912142"/>
            <a:chExt cx="4927433" cy="2485075"/>
          </a:xfrm>
        </p:grpSpPr>
        <p:cxnSp>
          <p:nvCxnSpPr>
            <p:cNvPr id="8" name="直接连接符 18">
              <a:extLst>
                <a:ext uri="{FF2B5EF4-FFF2-40B4-BE49-F238E27FC236}">
                  <a16:creationId xmlns:a16="http://schemas.microsoft.com/office/drawing/2014/main" id="{57A47772-5961-4489-AC5D-9B8DBEA2EED5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9">
              <a:extLst>
                <a:ext uri="{FF2B5EF4-FFF2-40B4-BE49-F238E27FC236}">
                  <a16:creationId xmlns:a16="http://schemas.microsoft.com/office/drawing/2014/main" id="{B08959DE-67ED-482A-8938-3CB7419E2EB7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0">
              <a:extLst>
                <a:ext uri="{FF2B5EF4-FFF2-40B4-BE49-F238E27FC236}">
                  <a16:creationId xmlns:a16="http://schemas.microsoft.com/office/drawing/2014/main" id="{423E4447-1E98-47B0-9E7E-762C72F8C961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2">
              <a:extLst>
                <a:ext uri="{FF2B5EF4-FFF2-40B4-BE49-F238E27FC236}">
                  <a16:creationId xmlns:a16="http://schemas.microsoft.com/office/drawing/2014/main" id="{213F62EC-2A7E-4ED2-97E0-C18E092C492A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3">
              <a:extLst>
                <a:ext uri="{FF2B5EF4-FFF2-40B4-BE49-F238E27FC236}">
                  <a16:creationId xmlns:a16="http://schemas.microsoft.com/office/drawing/2014/main" id="{0A18CE61-6CC7-43E9-A95C-46B74E1DFA00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4">
              <a:extLst>
                <a:ext uri="{FF2B5EF4-FFF2-40B4-BE49-F238E27FC236}">
                  <a16:creationId xmlns:a16="http://schemas.microsoft.com/office/drawing/2014/main" id="{96F3FDBE-EC1B-4005-96DD-A42E8A80BF18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25">
              <a:extLst>
                <a:ext uri="{FF2B5EF4-FFF2-40B4-BE49-F238E27FC236}">
                  <a16:creationId xmlns:a16="http://schemas.microsoft.com/office/drawing/2014/main" id="{7E37C531-84A9-40D2-B4C6-FB4256698E9F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1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217612" y="2590800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194759" y="924035"/>
            <a:ext cx="4572000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Pheromone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0751F-3390-4106-9C04-3EACA86FA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13" y="3733800"/>
            <a:ext cx="4762500" cy="200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6F526-EDD5-4ED2-AD19-91E9BF054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04" y="1055671"/>
            <a:ext cx="4762500" cy="2009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25878-11BD-49B2-B189-47850A5B5127}"/>
              </a:ext>
            </a:extLst>
          </p:cNvPr>
          <p:cNvSpPr txBox="1"/>
          <p:nvPr/>
        </p:nvSpPr>
        <p:spPr>
          <a:xfrm>
            <a:off x="1217612" y="2590800"/>
            <a:ext cx="5521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chemeClr val="accent1"/>
                </a:solidFill>
                <a:effectLst/>
              </a:rPr>
              <a:t>Pheromone</a:t>
            </a:r>
            <a:r>
              <a:rPr lang="en-US" sz="2000" b="1" i="0" u="none" strike="noStrike" dirty="0">
                <a:effectLst/>
              </a:rPr>
              <a:t> : </a:t>
            </a:r>
            <a:r>
              <a:rPr lang="en-US" sz="2000" b="0" i="0" u="none" strike="noStrike" dirty="0">
                <a:effectLst/>
              </a:rPr>
              <a:t> is an organic compound Ants deposit while tracing a path.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Methodology is based on the ant’s capability of finding the shortest path from the nest to a food 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More</a:t>
            </a:r>
            <a:r>
              <a:rPr lang="en-US" sz="2000" b="1" i="0" u="none" strike="noStrike" dirty="0">
                <a:effectLst/>
              </a:rPr>
              <a:t> </a:t>
            </a:r>
            <a:r>
              <a:rPr lang="en-US" sz="2000" b="1" i="0" u="none" strike="noStrike" dirty="0">
                <a:solidFill>
                  <a:schemeClr val="accent1"/>
                </a:solidFill>
                <a:effectLst/>
              </a:rPr>
              <a:t>pheromone</a:t>
            </a:r>
            <a:r>
              <a:rPr lang="en-US" sz="2000" b="1" i="0" u="none" strike="noStrike" dirty="0">
                <a:effectLst/>
              </a:rPr>
              <a:t> </a:t>
            </a:r>
            <a:r>
              <a:rPr lang="en-US" sz="2000" b="0" i="0" u="none" strike="noStrike" dirty="0">
                <a:effectLst/>
              </a:rPr>
              <a:t>on path increases probability of path being followed.</a:t>
            </a:r>
            <a:endParaRPr lang="en-US" sz="2000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6953FDF8-C7DD-46E5-915F-A671FDF37C96}"/>
              </a:ext>
            </a:extLst>
          </p:cNvPr>
          <p:cNvSpPr txBox="1">
            <a:spLocks/>
          </p:cNvSpPr>
          <p:nvPr/>
        </p:nvSpPr>
        <p:spPr>
          <a:xfrm>
            <a:off x="1217612" y="1570335"/>
            <a:ext cx="5105400" cy="980448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</a:rPr>
              <a:t>Shortest path is discovered via 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pheromone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</a:rPr>
              <a:t> trails.</a:t>
            </a:r>
          </a:p>
        </p:txBody>
      </p:sp>
      <p:grpSp>
        <p:nvGrpSpPr>
          <p:cNvPr id="10" name="组合 1">
            <a:extLst>
              <a:ext uri="{FF2B5EF4-FFF2-40B4-BE49-F238E27FC236}">
                <a16:creationId xmlns:a16="http://schemas.microsoft.com/office/drawing/2014/main" id="{9B15FDF2-EBED-4F4F-B7A3-36383EEEA3EE}"/>
              </a:ext>
            </a:extLst>
          </p:cNvPr>
          <p:cNvGrpSpPr/>
          <p:nvPr/>
        </p:nvGrpSpPr>
        <p:grpSpPr>
          <a:xfrm>
            <a:off x="989012" y="867210"/>
            <a:ext cx="457200" cy="580590"/>
            <a:chOff x="3448565" y="1912142"/>
            <a:chExt cx="4927433" cy="2485075"/>
          </a:xfrm>
        </p:grpSpPr>
        <p:cxnSp>
          <p:nvCxnSpPr>
            <p:cNvPr id="11" name="直接连接符 18">
              <a:extLst>
                <a:ext uri="{FF2B5EF4-FFF2-40B4-BE49-F238E27FC236}">
                  <a16:creationId xmlns:a16="http://schemas.microsoft.com/office/drawing/2014/main" id="{A7A28290-B4F2-4D55-A7D7-9D76A2A13147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9">
              <a:extLst>
                <a:ext uri="{FF2B5EF4-FFF2-40B4-BE49-F238E27FC236}">
                  <a16:creationId xmlns:a16="http://schemas.microsoft.com/office/drawing/2014/main" id="{5073FAC3-EAA0-46BE-B194-A21915C8B28B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0">
              <a:extLst>
                <a:ext uri="{FF2B5EF4-FFF2-40B4-BE49-F238E27FC236}">
                  <a16:creationId xmlns:a16="http://schemas.microsoft.com/office/drawing/2014/main" id="{A669B889-3DE0-41B4-9CCE-963DC4DB8CD1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22">
              <a:extLst>
                <a:ext uri="{FF2B5EF4-FFF2-40B4-BE49-F238E27FC236}">
                  <a16:creationId xmlns:a16="http://schemas.microsoft.com/office/drawing/2014/main" id="{B45D9A6B-1B04-4623-BBDB-419842554C7B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23">
              <a:extLst>
                <a:ext uri="{FF2B5EF4-FFF2-40B4-BE49-F238E27FC236}">
                  <a16:creationId xmlns:a16="http://schemas.microsoft.com/office/drawing/2014/main" id="{3DF91289-A059-4B90-BF52-8E5F6068F202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4">
              <a:extLst>
                <a:ext uri="{FF2B5EF4-FFF2-40B4-BE49-F238E27FC236}">
                  <a16:creationId xmlns:a16="http://schemas.microsoft.com/office/drawing/2014/main" id="{F7B18AB1-4DB2-49CD-AC1C-4B38209FDF2C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25">
              <a:extLst>
                <a:ext uri="{FF2B5EF4-FFF2-40B4-BE49-F238E27FC236}">
                  <a16:creationId xmlns:a16="http://schemas.microsoft.com/office/drawing/2014/main" id="{25DEBA79-D6BF-455B-8F94-0D3A20C7665F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512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514970" y="1769798"/>
            <a:ext cx="9069036" cy="259080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Ant Colony Optimization is a swarm intelligence technique and a metaheuristic which is inspired by the behavior of real ants in their search for food.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The ants in ACO are stochastic solution construction procedures that probabilistically and iteratively build complete solutions from smaller components. 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It is this cooperation on a colony level that gives the members of the ACO algorithm family their distinctive flavor.</a:t>
            </a:r>
            <a:endParaRPr 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308844" y="896516"/>
            <a:ext cx="7001424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Ant Colony Optimization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13C07-0CC1-47A9-863F-03318C9992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89" y="5029200"/>
            <a:ext cx="10035748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组合 1">
            <a:extLst>
              <a:ext uri="{FF2B5EF4-FFF2-40B4-BE49-F238E27FC236}">
                <a16:creationId xmlns:a16="http://schemas.microsoft.com/office/drawing/2014/main" id="{AAFCEE5B-5155-412B-AFEE-12532B7243C9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7" name="直接连接符 18">
              <a:extLst>
                <a:ext uri="{FF2B5EF4-FFF2-40B4-BE49-F238E27FC236}">
                  <a16:creationId xmlns:a16="http://schemas.microsoft.com/office/drawing/2014/main" id="{988958D4-33EE-46C1-A059-EAB6EEE4EDC5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3E188C08-EE3C-44C9-8EFA-665BC1242182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BDB4AA4C-7C12-476F-A1AB-4B384E6C2520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463E415E-7C53-4985-B8E5-79C7ACE9360B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9A8D2812-E4D5-492D-A6B9-3B516283F2FF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4">
              <a:extLst>
                <a:ext uri="{FF2B5EF4-FFF2-40B4-BE49-F238E27FC236}">
                  <a16:creationId xmlns:a16="http://schemas.microsoft.com/office/drawing/2014/main" id="{9E4A5649-26FE-40DE-A26F-21D7FD25F7B7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676F892B-51C7-477B-8F9E-7B8C2A911762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64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3;p28">
            <a:extLst>
              <a:ext uri="{FF2B5EF4-FFF2-40B4-BE49-F238E27FC236}">
                <a16:creationId xmlns:a16="http://schemas.microsoft.com/office/drawing/2014/main" id="{CB8D0EA1-0059-4620-89B3-375CF5E2CD59}"/>
              </a:ext>
            </a:extLst>
          </p:cNvPr>
          <p:cNvSpPr txBox="1"/>
          <p:nvPr/>
        </p:nvSpPr>
        <p:spPr>
          <a:xfrm>
            <a:off x="2594292" y="1958541"/>
            <a:ext cx="626364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 Amount of pheromone is updated according to the equation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7" name="Google Shape;234;p28">
            <a:extLst>
              <a:ext uri="{FF2B5EF4-FFF2-40B4-BE49-F238E27FC236}">
                <a16:creationId xmlns:a16="http://schemas.microsoft.com/office/drawing/2014/main" id="{0536943A-01E2-4633-91A5-DA1C1802370E}"/>
              </a:ext>
            </a:extLst>
          </p:cNvPr>
          <p:cNvSpPr txBox="1"/>
          <p:nvPr/>
        </p:nvSpPr>
        <p:spPr>
          <a:xfrm>
            <a:off x="3228022" y="2491941"/>
            <a:ext cx="3909695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τ</a:t>
            </a:r>
            <a:r>
              <a:rPr lang="en-US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(1-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ρ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 </a:t>
            </a: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τ</a:t>
            </a: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∆</a:t>
            </a:r>
            <a:r>
              <a:rPr lang="en-US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τ</a:t>
            </a:r>
            <a:r>
              <a:rPr lang="en-US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endParaRPr sz="14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8" name="Google Shape;235;p28">
            <a:extLst>
              <a:ext uri="{FF2B5EF4-FFF2-40B4-BE49-F238E27FC236}">
                <a16:creationId xmlns:a16="http://schemas.microsoft.com/office/drawing/2014/main" id="{C43D8D31-FC40-44A4-A9B2-FEA4518FD7C2}"/>
              </a:ext>
            </a:extLst>
          </p:cNvPr>
          <p:cNvSpPr txBox="1"/>
          <p:nvPr/>
        </p:nvSpPr>
        <p:spPr>
          <a:xfrm>
            <a:off x="2594292" y="3013911"/>
            <a:ext cx="7094855" cy="209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where</a:t>
            </a:r>
            <a:endParaRPr sz="1800" u="sng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τ</a:t>
            </a:r>
            <a:r>
              <a:rPr lang="en-US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the amount of pheromone on a given edge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j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ρ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the rate of pheromone evaporation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τ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the amount of pheromone deposited, typically given by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9" name="Google Shape;236;p28" descr="Captureaaa">
            <a:extLst>
              <a:ext uri="{FF2B5EF4-FFF2-40B4-BE49-F238E27FC236}">
                <a16:creationId xmlns:a16="http://schemas.microsoft.com/office/drawing/2014/main" id="{DD25A99D-BF82-4FED-ABDD-E0904362A7FA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2">
            <a:clrChange>
              <a:clrFrom>
                <a:srgbClr val="E9E9F3"/>
              </a:clrFrom>
              <a:clrTo>
                <a:srgbClr val="E9E9F3">
                  <a:alpha val="0"/>
                </a:srgbClr>
              </a:clrTo>
            </a:clrChange>
            <a:duotone>
              <a:srgbClr val="009999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61849" y="4962311"/>
            <a:ext cx="8265126" cy="16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2">
            <a:extLst>
              <a:ext uri="{FF2B5EF4-FFF2-40B4-BE49-F238E27FC236}">
                <a16:creationId xmlns:a16="http://schemas.microsoft.com/office/drawing/2014/main" id="{8ABCE066-C613-4764-83F2-68925FCA912C}"/>
              </a:ext>
            </a:extLst>
          </p:cNvPr>
          <p:cNvSpPr txBox="1">
            <a:spLocks/>
          </p:cNvSpPr>
          <p:nvPr/>
        </p:nvSpPr>
        <p:spPr>
          <a:xfrm>
            <a:off x="1308843" y="914400"/>
            <a:ext cx="10360501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Ant Colony Optimization Algorithms</a:t>
            </a:r>
          </a:p>
        </p:txBody>
      </p:sp>
      <p:grpSp>
        <p:nvGrpSpPr>
          <p:cNvPr id="42" name="组合 1">
            <a:extLst>
              <a:ext uri="{FF2B5EF4-FFF2-40B4-BE49-F238E27FC236}">
                <a16:creationId xmlns:a16="http://schemas.microsoft.com/office/drawing/2014/main" id="{C8219E14-A736-47D1-A6B9-C8D4B5898330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43" name="直接连接符 18">
              <a:extLst>
                <a:ext uri="{FF2B5EF4-FFF2-40B4-BE49-F238E27FC236}">
                  <a16:creationId xmlns:a16="http://schemas.microsoft.com/office/drawing/2014/main" id="{6DE98BBE-086B-47A8-AA87-336A8790F3D0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19">
              <a:extLst>
                <a:ext uri="{FF2B5EF4-FFF2-40B4-BE49-F238E27FC236}">
                  <a16:creationId xmlns:a16="http://schemas.microsoft.com/office/drawing/2014/main" id="{CA02791E-A1D8-47EA-B51C-3D6CF9450981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20">
              <a:extLst>
                <a:ext uri="{FF2B5EF4-FFF2-40B4-BE49-F238E27FC236}">
                  <a16:creationId xmlns:a16="http://schemas.microsoft.com/office/drawing/2014/main" id="{BCF32E32-3335-4D73-BFED-6DB507D658B7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22">
              <a:extLst>
                <a:ext uri="{FF2B5EF4-FFF2-40B4-BE49-F238E27FC236}">
                  <a16:creationId xmlns:a16="http://schemas.microsoft.com/office/drawing/2014/main" id="{4C712D8A-972A-4DF9-9DE8-F61883CF9F0C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23">
              <a:extLst>
                <a:ext uri="{FF2B5EF4-FFF2-40B4-BE49-F238E27FC236}">
                  <a16:creationId xmlns:a16="http://schemas.microsoft.com/office/drawing/2014/main" id="{9DCB4150-265E-4BC4-A72C-3013FAEF4191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24">
              <a:extLst>
                <a:ext uri="{FF2B5EF4-FFF2-40B4-BE49-F238E27FC236}">
                  <a16:creationId xmlns:a16="http://schemas.microsoft.com/office/drawing/2014/main" id="{7AC67B3D-95F8-4A2F-980D-88A8D4900246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25">
              <a:extLst>
                <a:ext uri="{FF2B5EF4-FFF2-40B4-BE49-F238E27FC236}">
                  <a16:creationId xmlns:a16="http://schemas.microsoft.com/office/drawing/2014/main" id="{EB09AB62-F130-4A5C-88C1-905B7AE463BF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9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09536521_1-b8af9151c4f460e303f2383f51d4972f">
            <a:extLst>
              <a:ext uri="{FF2B5EF4-FFF2-40B4-BE49-F238E27FC236}">
                <a16:creationId xmlns:a16="http://schemas.microsoft.com/office/drawing/2014/main" id="{94278E77-99F6-4971-B05E-C67E84EA6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67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FB0510-9F5B-43FD-A50A-689ED20E8A86}"/>
              </a:ext>
            </a:extLst>
          </p:cNvPr>
          <p:cNvSpPr/>
          <p:nvPr/>
        </p:nvSpPr>
        <p:spPr>
          <a:xfrm>
            <a:off x="12574" y="0"/>
            <a:ext cx="12176251" cy="685800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3547" y="682171"/>
            <a:ext cx="8761729" cy="736600"/>
          </a:xfrm>
        </p:spPr>
        <p:txBody>
          <a:bodyPr/>
          <a:lstStyle/>
          <a:p>
            <a:r>
              <a:rPr lang="en-US" dirty="0"/>
              <a:t>🐜 Colony Optimization (Swarm Intelligence)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921E6C65-2271-49C5-94AA-57B612BDC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472231"/>
              </p:ext>
            </p:extLst>
          </p:nvPr>
        </p:nvGraphicFramePr>
        <p:xfrm>
          <a:off x="996092" y="2057400"/>
          <a:ext cx="10134601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8720">
                  <a:extLst>
                    <a:ext uri="{9D8B030D-6E8A-4147-A177-3AD203B41FA5}">
                      <a16:colId xmlns:a16="http://schemas.microsoft.com/office/drawing/2014/main" val="114300486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181049945"/>
                    </a:ext>
                  </a:extLst>
                </a:gridCol>
                <a:gridCol w="1239568">
                  <a:extLst>
                    <a:ext uri="{9D8B030D-6E8A-4147-A177-3AD203B41FA5}">
                      <a16:colId xmlns:a16="http://schemas.microsoft.com/office/drawing/2014/main" val="3154286155"/>
                    </a:ext>
                  </a:extLst>
                </a:gridCol>
                <a:gridCol w="2501313">
                  <a:extLst>
                    <a:ext uri="{9D8B030D-6E8A-4147-A177-3AD203B41FA5}">
                      <a16:colId xmlns:a16="http://schemas.microsoft.com/office/drawing/2014/main" val="3298330585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49158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Aya Muhammed Kurtam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20180150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3772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Eslam Shawky Adly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20180109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0605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Ahmed Tarek Eid Omara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20180047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87023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Gehad Essam Rabea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20180177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5178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Sayed Moataz Muhammed Sayed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20180276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18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308843" y="923925"/>
            <a:ext cx="10360501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Ant Colony Optimization Algorithms</a:t>
            </a:r>
          </a:p>
        </p:txBody>
      </p:sp>
      <p:sp>
        <p:nvSpPr>
          <p:cNvPr id="8" name="Google Shape;201;p27">
            <a:extLst>
              <a:ext uri="{FF2B5EF4-FFF2-40B4-BE49-F238E27FC236}">
                <a16:creationId xmlns:a16="http://schemas.microsoft.com/office/drawing/2014/main" id="{A2B18B33-AB18-4C65-BD9C-B67772850463}"/>
              </a:ext>
            </a:extLst>
          </p:cNvPr>
          <p:cNvSpPr txBox="1"/>
          <p:nvPr/>
        </p:nvSpPr>
        <p:spPr>
          <a:xfrm>
            <a:off x="2109152" y="2503805"/>
            <a:ext cx="323215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</a:t>
            </a:r>
            <a:endParaRPr sz="2800" b="1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" name="Google Shape;202;p27">
            <a:extLst>
              <a:ext uri="{FF2B5EF4-FFF2-40B4-BE49-F238E27FC236}">
                <a16:creationId xmlns:a16="http://schemas.microsoft.com/office/drawing/2014/main" id="{2313BAB5-89BB-4C09-B103-5383F8FBD9DF}"/>
              </a:ext>
            </a:extLst>
          </p:cNvPr>
          <p:cNvSpPr txBox="1"/>
          <p:nvPr/>
        </p:nvSpPr>
        <p:spPr>
          <a:xfrm>
            <a:off x="2286317" y="2780665"/>
            <a:ext cx="337820" cy="27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endParaRPr sz="1200" b="1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" name="Google Shape;203;p27">
            <a:extLst>
              <a:ext uri="{FF2B5EF4-FFF2-40B4-BE49-F238E27FC236}">
                <a16:creationId xmlns:a16="http://schemas.microsoft.com/office/drawing/2014/main" id="{296FB1EF-2E47-4174-BCC9-3FB3833D4B0D}"/>
              </a:ext>
            </a:extLst>
          </p:cNvPr>
          <p:cNvSpPr txBox="1"/>
          <p:nvPr/>
        </p:nvSpPr>
        <p:spPr>
          <a:xfrm>
            <a:off x="2509837" y="2662555"/>
            <a:ext cx="28702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=  </a:t>
            </a:r>
            <a:endParaRPr sz="18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Google Shape;204;p27">
            <a:extLst>
              <a:ext uri="{FF2B5EF4-FFF2-40B4-BE49-F238E27FC236}">
                <a16:creationId xmlns:a16="http://schemas.microsoft.com/office/drawing/2014/main" id="{EEEC4EF5-EE88-4E74-9875-E6D2BA6A22BA}"/>
              </a:ext>
            </a:extLst>
          </p:cNvPr>
          <p:cNvSpPr txBox="1"/>
          <p:nvPr/>
        </p:nvSpPr>
        <p:spPr>
          <a:xfrm>
            <a:off x="2775902" y="2520315"/>
            <a:ext cx="160528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__________</a:t>
            </a:r>
            <a:endParaRPr sz="18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" name="Google Shape;205;p27">
            <a:extLst>
              <a:ext uri="{FF2B5EF4-FFF2-40B4-BE49-F238E27FC236}">
                <a16:creationId xmlns:a16="http://schemas.microsoft.com/office/drawing/2014/main" id="{44799B33-2685-4DFE-BCFF-D4782D3A751F}"/>
              </a:ext>
            </a:extLst>
          </p:cNvPr>
          <p:cNvSpPr txBox="1"/>
          <p:nvPr/>
        </p:nvSpPr>
        <p:spPr>
          <a:xfrm>
            <a:off x="2796856" y="2403475"/>
            <a:ext cx="1242695" cy="33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(τ   )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206;p27">
            <a:extLst>
              <a:ext uri="{FF2B5EF4-FFF2-40B4-BE49-F238E27FC236}">
                <a16:creationId xmlns:a16="http://schemas.microsoft.com/office/drawing/2014/main" id="{96A7E841-CF21-41A1-BDDC-924976F4D65F}"/>
              </a:ext>
            </a:extLst>
          </p:cNvPr>
          <p:cNvSpPr txBox="1"/>
          <p:nvPr/>
        </p:nvSpPr>
        <p:spPr>
          <a:xfrm>
            <a:off x="3128327" y="2581910"/>
            <a:ext cx="39687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endParaRPr sz="10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04EDCCB5-053B-46F0-B32A-E37C3F8F4112}"/>
              </a:ext>
            </a:extLst>
          </p:cNvPr>
          <p:cNvSpPr txBox="1"/>
          <p:nvPr/>
        </p:nvSpPr>
        <p:spPr>
          <a:xfrm>
            <a:off x="3286442" y="2336800"/>
            <a:ext cx="295910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α</a:t>
            </a:r>
            <a:endParaRPr sz="1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" name="Google Shape;208;p27">
            <a:extLst>
              <a:ext uri="{FF2B5EF4-FFF2-40B4-BE49-F238E27FC236}">
                <a16:creationId xmlns:a16="http://schemas.microsoft.com/office/drawing/2014/main" id="{2CA4812C-AF80-407F-A6CA-6D2647BF8F4D}"/>
              </a:ext>
            </a:extLst>
          </p:cNvPr>
          <p:cNvSpPr txBox="1"/>
          <p:nvPr/>
        </p:nvSpPr>
        <p:spPr>
          <a:xfrm>
            <a:off x="3525201" y="2418715"/>
            <a:ext cx="770255" cy="31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 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η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)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209;p27">
            <a:extLst>
              <a:ext uri="{FF2B5EF4-FFF2-40B4-BE49-F238E27FC236}">
                <a16:creationId xmlns:a16="http://schemas.microsoft.com/office/drawing/2014/main" id="{A46A6C74-6D7E-48B0-AF78-B3D83808F05E}"/>
              </a:ext>
            </a:extLst>
          </p:cNvPr>
          <p:cNvSpPr txBox="1"/>
          <p:nvPr/>
        </p:nvSpPr>
        <p:spPr>
          <a:xfrm>
            <a:off x="3952557" y="2336800"/>
            <a:ext cx="25590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β</a:t>
            </a:r>
            <a:endParaRPr sz="10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" name="Google Shape;210;p27">
            <a:extLst>
              <a:ext uri="{FF2B5EF4-FFF2-40B4-BE49-F238E27FC236}">
                <a16:creationId xmlns:a16="http://schemas.microsoft.com/office/drawing/2014/main" id="{F4C496B5-1D39-4001-BAA0-D487C2DABF38}"/>
              </a:ext>
            </a:extLst>
          </p:cNvPr>
          <p:cNvSpPr txBox="1"/>
          <p:nvPr/>
        </p:nvSpPr>
        <p:spPr>
          <a:xfrm>
            <a:off x="3759517" y="2581910"/>
            <a:ext cx="40068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endParaRPr sz="10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8" name="Google Shape;211;p27">
            <a:extLst>
              <a:ext uri="{FF2B5EF4-FFF2-40B4-BE49-F238E27FC236}">
                <a16:creationId xmlns:a16="http://schemas.microsoft.com/office/drawing/2014/main" id="{31E5855C-D5A1-473C-8CED-6872AC5D9D67}"/>
              </a:ext>
            </a:extLst>
          </p:cNvPr>
          <p:cNvCxnSpPr/>
          <p:nvPr/>
        </p:nvCxnSpPr>
        <p:spPr>
          <a:xfrm>
            <a:off x="2935287" y="2876550"/>
            <a:ext cx="269240" cy="18415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dir="5280000" rotWithShape="0">
              <a:srgbClr val="000000">
                <a:alpha val="40000"/>
              </a:srgbClr>
            </a:outerShdw>
          </a:effectLst>
        </p:spPr>
      </p:cxnSp>
      <p:cxnSp>
        <p:nvCxnSpPr>
          <p:cNvPr id="19" name="Google Shape;212;p27">
            <a:extLst>
              <a:ext uri="{FF2B5EF4-FFF2-40B4-BE49-F238E27FC236}">
                <a16:creationId xmlns:a16="http://schemas.microsoft.com/office/drawing/2014/main" id="{DC285C37-C51C-4A3C-9783-0BA0B18CCA2F}"/>
              </a:ext>
            </a:extLst>
          </p:cNvPr>
          <p:cNvCxnSpPr/>
          <p:nvPr/>
        </p:nvCxnSpPr>
        <p:spPr>
          <a:xfrm>
            <a:off x="2935287" y="2892425"/>
            <a:ext cx="193040" cy="15494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dir="5280000" rotWithShape="0">
              <a:srgbClr val="000000">
                <a:alpha val="40000"/>
              </a:srgbClr>
            </a:outerShdw>
          </a:effectLst>
        </p:spPr>
      </p:cxnSp>
      <p:sp>
        <p:nvSpPr>
          <p:cNvPr id="20" name="Google Shape;213;p27">
            <a:extLst>
              <a:ext uri="{FF2B5EF4-FFF2-40B4-BE49-F238E27FC236}">
                <a16:creationId xmlns:a16="http://schemas.microsoft.com/office/drawing/2014/main" id="{98B55577-B4C1-4ED3-B55B-26492ECE9861}"/>
              </a:ext>
            </a:extLst>
          </p:cNvPr>
          <p:cNvSpPr txBox="1"/>
          <p:nvPr/>
        </p:nvSpPr>
        <p:spPr>
          <a:xfrm>
            <a:off x="3343592" y="2977515"/>
            <a:ext cx="39687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endParaRPr sz="10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" name="Google Shape;214;p27">
            <a:extLst>
              <a:ext uri="{FF2B5EF4-FFF2-40B4-BE49-F238E27FC236}">
                <a16:creationId xmlns:a16="http://schemas.microsoft.com/office/drawing/2014/main" id="{A8FEF5CE-974E-41A7-BE05-4184256B7609}"/>
              </a:ext>
            </a:extLst>
          </p:cNvPr>
          <p:cNvSpPr txBox="1"/>
          <p:nvPr/>
        </p:nvSpPr>
        <p:spPr>
          <a:xfrm>
            <a:off x="3645852" y="2827021"/>
            <a:ext cx="1342292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 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η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)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215;p27">
            <a:extLst>
              <a:ext uri="{FF2B5EF4-FFF2-40B4-BE49-F238E27FC236}">
                <a16:creationId xmlns:a16="http://schemas.microsoft.com/office/drawing/2014/main" id="{B9FD3248-9378-4305-8743-1343D0DE1EA7}"/>
              </a:ext>
            </a:extLst>
          </p:cNvPr>
          <p:cNvSpPr txBox="1"/>
          <p:nvPr/>
        </p:nvSpPr>
        <p:spPr>
          <a:xfrm>
            <a:off x="3880167" y="2977515"/>
            <a:ext cx="40068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endParaRPr sz="10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" name="Google Shape;216;p27">
            <a:extLst>
              <a:ext uri="{FF2B5EF4-FFF2-40B4-BE49-F238E27FC236}">
                <a16:creationId xmlns:a16="http://schemas.microsoft.com/office/drawing/2014/main" id="{6EE5CD36-FCCF-404E-9588-C2B65BA6789B}"/>
              </a:ext>
            </a:extLst>
          </p:cNvPr>
          <p:cNvSpPr txBox="1"/>
          <p:nvPr/>
        </p:nvSpPr>
        <p:spPr>
          <a:xfrm>
            <a:off x="3128327" y="2827020"/>
            <a:ext cx="61214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sym typeface="Arial" panose="020B0604020202020204"/>
              </a:rPr>
              <a:t>(τ  )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" name="Google Shape;217;p27">
            <a:extLst>
              <a:ext uri="{FF2B5EF4-FFF2-40B4-BE49-F238E27FC236}">
                <a16:creationId xmlns:a16="http://schemas.microsoft.com/office/drawing/2014/main" id="{9B07914D-18D6-4EE4-A28F-736D5B65C01B}"/>
              </a:ext>
            </a:extLst>
          </p:cNvPr>
          <p:cNvSpPr txBox="1"/>
          <p:nvPr/>
        </p:nvSpPr>
        <p:spPr>
          <a:xfrm>
            <a:off x="3525202" y="2780665"/>
            <a:ext cx="295910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α</a:t>
            </a:r>
            <a:endParaRPr sz="10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" name="Google Shape;218;p27">
            <a:extLst>
              <a:ext uri="{FF2B5EF4-FFF2-40B4-BE49-F238E27FC236}">
                <a16:creationId xmlns:a16="http://schemas.microsoft.com/office/drawing/2014/main" id="{C19E8449-7EA0-4E91-8DE8-4F17231FBEFE}"/>
              </a:ext>
            </a:extLst>
          </p:cNvPr>
          <p:cNvSpPr txBox="1"/>
          <p:nvPr/>
        </p:nvSpPr>
        <p:spPr>
          <a:xfrm>
            <a:off x="4039552" y="2780665"/>
            <a:ext cx="25590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β</a:t>
            </a:r>
            <a:endParaRPr sz="1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26" name="Google Shape;219;p27">
            <a:extLst>
              <a:ext uri="{FF2B5EF4-FFF2-40B4-BE49-F238E27FC236}">
                <a16:creationId xmlns:a16="http://schemas.microsoft.com/office/drawing/2014/main" id="{8B57751B-09DD-414B-B6F1-92243654DB11}"/>
              </a:ext>
            </a:extLst>
          </p:cNvPr>
          <p:cNvCxnSpPr/>
          <p:nvPr/>
        </p:nvCxnSpPr>
        <p:spPr>
          <a:xfrm flipH="1">
            <a:off x="2906712" y="3047365"/>
            <a:ext cx="221615" cy="17526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dir="5280000" rotWithShape="0">
              <a:srgbClr val="000000">
                <a:alpha val="40000"/>
              </a:srgbClr>
            </a:outerShdw>
          </a:effectLst>
        </p:spPr>
      </p:cxnSp>
      <p:cxnSp>
        <p:nvCxnSpPr>
          <p:cNvPr id="27" name="Google Shape;220;p27">
            <a:extLst>
              <a:ext uri="{FF2B5EF4-FFF2-40B4-BE49-F238E27FC236}">
                <a16:creationId xmlns:a16="http://schemas.microsoft.com/office/drawing/2014/main" id="{0FCDCA3E-5BB3-4EB3-8683-5C7507D8CD7F}"/>
              </a:ext>
            </a:extLst>
          </p:cNvPr>
          <p:cNvCxnSpPr/>
          <p:nvPr/>
        </p:nvCxnSpPr>
        <p:spPr>
          <a:xfrm>
            <a:off x="2917507" y="3222625"/>
            <a:ext cx="287020" cy="1016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dir="5280000" rotWithShape="0">
              <a:srgbClr val="000000">
                <a:alpha val="40000"/>
              </a:srgbClr>
            </a:outerShdw>
          </a:effectLst>
        </p:spPr>
      </p:cxnSp>
      <p:sp>
        <p:nvSpPr>
          <p:cNvPr id="28" name="Google Shape;221;p27">
            <a:extLst>
              <a:ext uri="{FF2B5EF4-FFF2-40B4-BE49-F238E27FC236}">
                <a16:creationId xmlns:a16="http://schemas.microsoft.com/office/drawing/2014/main" id="{D630A0C5-5AF2-4FE3-B724-B5B9408A23BF}"/>
              </a:ext>
            </a:extLst>
          </p:cNvPr>
          <p:cNvSpPr txBox="1"/>
          <p:nvPr/>
        </p:nvSpPr>
        <p:spPr>
          <a:xfrm>
            <a:off x="1612582" y="1851660"/>
            <a:ext cx="698246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 An ant will move from node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to node j with probability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1473E994-DE32-4D76-B717-FD1069E906D9}"/>
              </a:ext>
            </a:extLst>
          </p:cNvPr>
          <p:cNvSpPr txBox="1"/>
          <p:nvPr/>
        </p:nvSpPr>
        <p:spPr>
          <a:xfrm>
            <a:off x="1945957" y="3549650"/>
            <a:ext cx="25400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where</a:t>
            </a:r>
            <a:endParaRPr sz="1800" u="sng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0" name="Google Shape;223;p27">
            <a:extLst>
              <a:ext uri="{FF2B5EF4-FFF2-40B4-BE49-F238E27FC236}">
                <a16:creationId xmlns:a16="http://schemas.microsoft.com/office/drawing/2014/main" id="{058908D6-2319-4DA3-9036-CB036D9A9859}"/>
              </a:ext>
            </a:extLst>
          </p:cNvPr>
          <p:cNvSpPr txBox="1"/>
          <p:nvPr/>
        </p:nvSpPr>
        <p:spPr>
          <a:xfrm>
            <a:off x="2299922" y="4054475"/>
            <a:ext cx="491694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 the amount of pheromone on a given edge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j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224;p27">
            <a:extLst>
              <a:ext uri="{FF2B5EF4-FFF2-40B4-BE49-F238E27FC236}">
                <a16:creationId xmlns:a16="http://schemas.microsoft.com/office/drawing/2014/main" id="{75EF7EB2-7BF8-496E-A477-FEF31DBBC5C3}"/>
              </a:ext>
            </a:extLst>
          </p:cNvPr>
          <p:cNvSpPr txBox="1"/>
          <p:nvPr/>
        </p:nvSpPr>
        <p:spPr>
          <a:xfrm>
            <a:off x="1522412" y="3917950"/>
            <a:ext cx="58674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τ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225;p27">
            <a:extLst>
              <a:ext uri="{FF2B5EF4-FFF2-40B4-BE49-F238E27FC236}">
                <a16:creationId xmlns:a16="http://schemas.microsoft.com/office/drawing/2014/main" id="{E73AD541-FDCE-4B82-9071-EACE36E99F2C}"/>
              </a:ext>
            </a:extLst>
          </p:cNvPr>
          <p:cNvSpPr txBox="1"/>
          <p:nvPr/>
        </p:nvSpPr>
        <p:spPr>
          <a:xfrm>
            <a:off x="1937657" y="4102735"/>
            <a:ext cx="348660" cy="27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endParaRPr sz="12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3" name="Google Shape;226;p27">
            <a:extLst>
              <a:ext uri="{FF2B5EF4-FFF2-40B4-BE49-F238E27FC236}">
                <a16:creationId xmlns:a16="http://schemas.microsoft.com/office/drawing/2014/main" id="{528C2AFF-4F74-4DBF-A854-7C7D7E9CD081}"/>
              </a:ext>
            </a:extLst>
          </p:cNvPr>
          <p:cNvSpPr txBox="1"/>
          <p:nvPr/>
        </p:nvSpPr>
        <p:spPr>
          <a:xfrm>
            <a:off x="1715452" y="4512945"/>
            <a:ext cx="571627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β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and </a:t>
            </a:r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α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are parameters which are used to arrange to   influence of local trail values and visibility  (0 ≤ α , β ≤ 1)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4" name="Google Shape;227;p27">
            <a:extLst>
              <a:ext uri="{FF2B5EF4-FFF2-40B4-BE49-F238E27FC236}">
                <a16:creationId xmlns:a16="http://schemas.microsoft.com/office/drawing/2014/main" id="{28B634D8-4E09-4960-BC92-282B35D8D7F1}"/>
              </a:ext>
            </a:extLst>
          </p:cNvPr>
          <p:cNvSpPr txBox="1"/>
          <p:nvPr/>
        </p:nvSpPr>
        <p:spPr>
          <a:xfrm>
            <a:off x="1715452" y="5235575"/>
            <a:ext cx="54768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η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is the desirability of edge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j (typically 1 / </a:t>
            </a:r>
            <a:r>
              <a:rPr lang="en-US" sz="1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Li,j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5" name="Google Shape;228;p27">
            <a:extLst>
              <a:ext uri="{FF2B5EF4-FFF2-40B4-BE49-F238E27FC236}">
                <a16:creationId xmlns:a16="http://schemas.microsoft.com/office/drawing/2014/main" id="{5E4EA307-A5B9-44A1-ABBF-3D4F0F1A7B4C}"/>
              </a:ext>
            </a:extLst>
          </p:cNvPr>
          <p:cNvSpPr txBox="1"/>
          <p:nvPr/>
        </p:nvSpPr>
        <p:spPr>
          <a:xfrm>
            <a:off x="1889442" y="5418455"/>
            <a:ext cx="396875" cy="27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i,j</a:t>
            </a:r>
            <a:endParaRPr sz="120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36" name="组合 1">
            <a:extLst>
              <a:ext uri="{FF2B5EF4-FFF2-40B4-BE49-F238E27FC236}">
                <a16:creationId xmlns:a16="http://schemas.microsoft.com/office/drawing/2014/main" id="{58AB32B4-EE75-4DEB-8EDC-96B04B2CDF45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37" name="直接连接符 18">
              <a:extLst>
                <a:ext uri="{FF2B5EF4-FFF2-40B4-BE49-F238E27FC236}">
                  <a16:creationId xmlns:a16="http://schemas.microsoft.com/office/drawing/2014/main" id="{5EEC18E0-A0EB-435A-878C-B21BA6D372D4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9">
              <a:extLst>
                <a:ext uri="{FF2B5EF4-FFF2-40B4-BE49-F238E27FC236}">
                  <a16:creationId xmlns:a16="http://schemas.microsoft.com/office/drawing/2014/main" id="{EE99ED28-96E9-4A60-BEFE-DF3D6C664CE9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20">
              <a:extLst>
                <a:ext uri="{FF2B5EF4-FFF2-40B4-BE49-F238E27FC236}">
                  <a16:creationId xmlns:a16="http://schemas.microsoft.com/office/drawing/2014/main" id="{AE7F8F80-C199-459B-A4F5-F39B919F7901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22">
              <a:extLst>
                <a:ext uri="{FF2B5EF4-FFF2-40B4-BE49-F238E27FC236}">
                  <a16:creationId xmlns:a16="http://schemas.microsoft.com/office/drawing/2014/main" id="{133F36E0-75B0-4C45-8BE2-1CFF1E4553B8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23">
              <a:extLst>
                <a:ext uri="{FF2B5EF4-FFF2-40B4-BE49-F238E27FC236}">
                  <a16:creationId xmlns:a16="http://schemas.microsoft.com/office/drawing/2014/main" id="{90008745-CCB3-460E-9B99-6BC298C148EF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24">
              <a:extLst>
                <a:ext uri="{FF2B5EF4-FFF2-40B4-BE49-F238E27FC236}">
                  <a16:creationId xmlns:a16="http://schemas.microsoft.com/office/drawing/2014/main" id="{E939CA3F-B68F-4B97-9418-3AEA1055F6F5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25">
              <a:extLst>
                <a:ext uri="{FF2B5EF4-FFF2-40B4-BE49-F238E27FC236}">
                  <a16:creationId xmlns:a16="http://schemas.microsoft.com/office/drawing/2014/main" id="{24E18A00-451D-46E0-923F-B93A740CC802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46AE06-8031-4C66-904C-B7B1CBA3E831}"/>
              </a:ext>
            </a:extLst>
          </p:cNvPr>
          <p:cNvSpPr txBox="1"/>
          <p:nvPr/>
        </p:nvSpPr>
        <p:spPr>
          <a:xfrm>
            <a:off x="8421688" y="2349966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T: Taw</a:t>
            </a:r>
          </a:p>
          <a:p>
            <a:r>
              <a:rPr lang="el-G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/>
                <a:sym typeface="Times New Roman" panose="02020603050405020304"/>
              </a:rPr>
              <a:t>η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eetaa</a:t>
            </a:r>
          </a:p>
        </p:txBody>
      </p:sp>
    </p:spTree>
    <p:extLst>
      <p:ext uri="{BB962C8B-B14F-4D97-AF65-F5344CB8AC3E}">
        <p14:creationId xmlns:p14="http://schemas.microsoft.com/office/powerpoint/2010/main" val="27323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217612" y="2590800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302590" y="909246"/>
            <a:ext cx="10360501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Ant Colony Optimization Pseudo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B5F5D-6729-401E-BCEF-8B32A7FA6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274003"/>
            <a:ext cx="2688489" cy="2326366"/>
          </a:xfrm>
          <a:prstGeom prst="rect">
            <a:avLst/>
          </a:prstGeom>
        </p:spPr>
      </p:pic>
      <p:grpSp>
        <p:nvGrpSpPr>
          <p:cNvPr id="7" name="组合 1">
            <a:extLst>
              <a:ext uri="{FF2B5EF4-FFF2-40B4-BE49-F238E27FC236}">
                <a16:creationId xmlns:a16="http://schemas.microsoft.com/office/drawing/2014/main" id="{D31D29E0-90B2-4542-9960-C40D21D64C41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8" name="直接连接符 18">
              <a:extLst>
                <a:ext uri="{FF2B5EF4-FFF2-40B4-BE49-F238E27FC236}">
                  <a16:creationId xmlns:a16="http://schemas.microsoft.com/office/drawing/2014/main" id="{D59FF063-B083-4211-B466-254A29060024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9">
              <a:extLst>
                <a:ext uri="{FF2B5EF4-FFF2-40B4-BE49-F238E27FC236}">
                  <a16:creationId xmlns:a16="http://schemas.microsoft.com/office/drawing/2014/main" id="{7FDA565D-DC3E-4927-A13A-9E90CB94E32B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0">
              <a:extLst>
                <a:ext uri="{FF2B5EF4-FFF2-40B4-BE49-F238E27FC236}">
                  <a16:creationId xmlns:a16="http://schemas.microsoft.com/office/drawing/2014/main" id="{F4F2D0D9-C288-4894-B0E7-D0F2F25AF169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2">
              <a:extLst>
                <a:ext uri="{FF2B5EF4-FFF2-40B4-BE49-F238E27FC236}">
                  <a16:creationId xmlns:a16="http://schemas.microsoft.com/office/drawing/2014/main" id="{D9030B9E-D888-4F54-AE99-C8637317DD8D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3">
              <a:extLst>
                <a:ext uri="{FF2B5EF4-FFF2-40B4-BE49-F238E27FC236}">
                  <a16:creationId xmlns:a16="http://schemas.microsoft.com/office/drawing/2014/main" id="{9BDD9DF9-785F-4DEC-BCF9-B6EF833CF825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4">
              <a:extLst>
                <a:ext uri="{FF2B5EF4-FFF2-40B4-BE49-F238E27FC236}">
                  <a16:creationId xmlns:a16="http://schemas.microsoft.com/office/drawing/2014/main" id="{14EA359E-944A-479A-99F3-F5313F43C10B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25">
              <a:extLst>
                <a:ext uri="{FF2B5EF4-FFF2-40B4-BE49-F238E27FC236}">
                  <a16:creationId xmlns:a16="http://schemas.microsoft.com/office/drawing/2014/main" id="{A0F1671D-9EE7-4510-891D-C95ED3B1994F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6E4214-7AD1-445F-821C-2452F7843802}"/>
              </a:ext>
            </a:extLst>
          </p:cNvPr>
          <p:cNvSpPr txBox="1"/>
          <p:nvPr/>
        </p:nvSpPr>
        <p:spPr>
          <a:xfrm>
            <a:off x="1521176" y="1838976"/>
            <a:ext cx="7011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Algorithm in Pseudo code: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5685F6-011A-488C-8663-8A83FEF1F8BC}"/>
              </a:ext>
            </a:extLst>
          </p:cNvPr>
          <p:cNvSpPr txBox="1"/>
          <p:nvPr/>
        </p:nvSpPr>
        <p:spPr>
          <a:xfrm>
            <a:off x="1674812" y="2373082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alibri" panose="020F0502020204030204" pitchFamily="34" charset="0"/>
              <a:buChar char="–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Initialize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Trial</a:t>
            </a:r>
          </a:p>
          <a:p>
            <a:pPr marL="457200" indent="-457200">
              <a:buFont typeface="Calibri" panose="020F0502020204030204" pitchFamily="34" charset="0"/>
              <a:buChar char="–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Do while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(Stopping Criteria Not Satisfied)  - Cycle Loop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Do Until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(Each Ant Completes a Tour) - Tour Loop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Local Trial Update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End Do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Analyze Tours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Global Trial Update</a:t>
            </a:r>
          </a:p>
          <a:p>
            <a:pPr marL="457200" indent="-457200">
              <a:buFont typeface="Calibri" panose="020F0502020204030204" pitchFamily="34" charset="0"/>
              <a:buChar char="–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End Do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30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217612" y="2590800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308843" y="909166"/>
            <a:ext cx="10360501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ACO Advantages:</a:t>
            </a:r>
          </a:p>
        </p:txBody>
      </p:sp>
      <p:sp>
        <p:nvSpPr>
          <p:cNvPr id="4" name="矩形 13">
            <a:extLst>
              <a:ext uri="{FF2B5EF4-FFF2-40B4-BE49-F238E27FC236}">
                <a16:creationId xmlns:a16="http://schemas.microsoft.com/office/drawing/2014/main" id="{95D2CA4B-2792-4DE4-9B99-73A74E9670E9}"/>
              </a:ext>
            </a:extLst>
          </p:cNvPr>
          <p:cNvSpPr/>
          <p:nvPr/>
        </p:nvSpPr>
        <p:spPr>
          <a:xfrm>
            <a:off x="1521176" y="1559770"/>
            <a:ext cx="10360501" cy="421955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lt"/>
                <a:ea typeface="Calibri" panose="020F0502020204030204" pitchFamily="34" charset="0"/>
                <a:sym typeface="Arial" panose="020B0604020202020204" pitchFamily="34" charset="0"/>
              </a:rPr>
              <a:t>Distributed computation avoids premature convergence</a:t>
            </a: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  <a:ea typeface="Calibri" panose="020F0502020204030204" pitchFamily="34" charset="0"/>
                <a:sym typeface="Arial" panose="020B0604020202020204" pitchFamily="34" charset="0"/>
              </a:rPr>
              <a:t>E</a:t>
            </a:r>
            <a:r>
              <a:rPr lang="zh-CN" altLang="en-US" sz="2000" dirty="0">
                <a:latin typeface="+mj-lt"/>
                <a:ea typeface="Calibri" panose="020F0502020204030204" pitchFamily="34" charset="0"/>
                <a:sym typeface="Arial" panose="020B0604020202020204" pitchFamily="34" charset="0"/>
              </a:rPr>
              <a:t>arly solution in the early stages of the search process.</a:t>
            </a:r>
            <a:endParaRPr lang="en-US" altLang="zh-CN" sz="2000" dirty="0">
              <a:latin typeface="+mj-lt"/>
              <a:ea typeface="Calibri" panose="020F0502020204030204" pitchFamily="34" charset="0"/>
              <a:sym typeface="Arial" panose="020B0604020202020204" pitchFamily="34" charset="0"/>
            </a:endParaRP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lt"/>
                <a:ea typeface="Calibri" panose="020F0502020204030204" pitchFamily="34" charset="0"/>
                <a:sym typeface="Arial" panose="020B0604020202020204" pitchFamily="34" charset="0"/>
              </a:rPr>
              <a:t>The collective interaction of a population of agents.</a:t>
            </a:r>
            <a:endParaRPr lang="en-US" altLang="zh-CN" sz="2000" dirty="0">
              <a:latin typeface="+mj-lt"/>
              <a:ea typeface="Calibri" panose="020F0502020204030204" pitchFamily="34" charset="0"/>
              <a:sym typeface="Arial" panose="020B0604020202020204" pitchFamily="34" charset="0"/>
            </a:endParaRP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Retains memory of the entire colony instead of the previous generation only</a:t>
            </a: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Less affected by poor initial solutions</a:t>
            </a: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Has been applied to a wide variety of applications</a:t>
            </a: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Inherent parallelism</a:t>
            </a: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Positive Feedback accounts for rapid discovery of good</a:t>
            </a:r>
            <a:r>
              <a:rPr lang="ar-EG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solutions</a:t>
            </a: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Efficient for Traveling Salesman Problem and similar</a:t>
            </a:r>
            <a:r>
              <a:rPr lang="ar-EG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problems</a:t>
            </a: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Can be used in dynamic applications (adapts to changes</a:t>
            </a:r>
            <a:r>
              <a:rPr lang="ar-EG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such as new distances, etc.)</a:t>
            </a: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818D3AC9-8258-49F4-85EF-722D54D43CBC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6" name="直接连接符 18">
              <a:extLst>
                <a:ext uri="{FF2B5EF4-FFF2-40B4-BE49-F238E27FC236}">
                  <a16:creationId xmlns:a16="http://schemas.microsoft.com/office/drawing/2014/main" id="{303EA92C-1F0A-45AC-8745-343ED2EAB4DE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9">
              <a:extLst>
                <a:ext uri="{FF2B5EF4-FFF2-40B4-BE49-F238E27FC236}">
                  <a16:creationId xmlns:a16="http://schemas.microsoft.com/office/drawing/2014/main" id="{BB324035-55E5-4822-8F76-62F42EEA5BA6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20">
              <a:extLst>
                <a:ext uri="{FF2B5EF4-FFF2-40B4-BE49-F238E27FC236}">
                  <a16:creationId xmlns:a16="http://schemas.microsoft.com/office/drawing/2014/main" id="{45DC9303-52BC-418D-9FD9-D81D7315C23E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2">
              <a:extLst>
                <a:ext uri="{FF2B5EF4-FFF2-40B4-BE49-F238E27FC236}">
                  <a16:creationId xmlns:a16="http://schemas.microsoft.com/office/drawing/2014/main" id="{1F342B51-DC0F-45AA-B39A-B7262A8F2D24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3">
              <a:extLst>
                <a:ext uri="{FF2B5EF4-FFF2-40B4-BE49-F238E27FC236}">
                  <a16:creationId xmlns:a16="http://schemas.microsoft.com/office/drawing/2014/main" id="{5C5C9C6A-FD63-4DF8-B622-B3FD6E123D69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4">
              <a:extLst>
                <a:ext uri="{FF2B5EF4-FFF2-40B4-BE49-F238E27FC236}">
                  <a16:creationId xmlns:a16="http://schemas.microsoft.com/office/drawing/2014/main" id="{77A6AC3A-7679-410E-95E8-0BFE2032598A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5">
              <a:extLst>
                <a:ext uri="{FF2B5EF4-FFF2-40B4-BE49-F238E27FC236}">
                  <a16:creationId xmlns:a16="http://schemas.microsoft.com/office/drawing/2014/main" id="{EE171C83-2E20-41DD-AB01-B403D2E7DB2E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217612" y="2590800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308844" y="914401"/>
            <a:ext cx="4015040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ACO Disadvantages:</a:t>
            </a:r>
          </a:p>
        </p:txBody>
      </p:sp>
      <p:sp>
        <p:nvSpPr>
          <p:cNvPr id="4" name="矩形 13">
            <a:extLst>
              <a:ext uri="{FF2B5EF4-FFF2-40B4-BE49-F238E27FC236}">
                <a16:creationId xmlns:a16="http://schemas.microsoft.com/office/drawing/2014/main" id="{95D2CA4B-2792-4DE4-9B99-73A74E9670E9}"/>
              </a:ext>
            </a:extLst>
          </p:cNvPr>
          <p:cNvSpPr/>
          <p:nvPr/>
        </p:nvSpPr>
        <p:spPr>
          <a:xfrm>
            <a:off x="1516478" y="1646934"/>
            <a:ext cx="10360501" cy="273305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Theoretical analysis is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Sequences of random decisions (not independent)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Probability distribution changes by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Research is experimental rather than theoretical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 to convergence uncertain (but convergence is</a:t>
            </a:r>
            <a:r>
              <a:rPr lang="ar-EG" sz="2400" dirty="0"/>
              <a:t> </a:t>
            </a:r>
            <a:r>
              <a:rPr lang="en-US" sz="2400" dirty="0"/>
              <a:t>guaranteed!)</a:t>
            </a:r>
          </a:p>
          <a:p>
            <a:pPr marL="285750" indent="-285750" defTabSz="1216025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Calibri" panose="020F0502020204030204" pitchFamily="34" charset="0"/>
                <a:sym typeface="Arial" panose="020B0604020202020204" pitchFamily="34" charset="0"/>
              </a:rPr>
              <a:t>Slower convergence than other Heuristics</a:t>
            </a:r>
          </a:p>
          <a:p>
            <a:pPr marL="285750" indent="-285750" defTabSz="1216025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Calibri" panose="020F0502020204030204" pitchFamily="34" charset="0"/>
                <a:sym typeface="Arial" panose="020B0604020202020204" pitchFamily="34" charset="0"/>
              </a:rPr>
              <a:t>Performed poorly for TSP problems larger than 75 cities</a:t>
            </a: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9429A05A-8849-4577-B844-71446CF8F359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6" name="直接连接符 18">
              <a:extLst>
                <a:ext uri="{FF2B5EF4-FFF2-40B4-BE49-F238E27FC236}">
                  <a16:creationId xmlns:a16="http://schemas.microsoft.com/office/drawing/2014/main" id="{0D85E727-7FB0-4F17-A1DC-9FE9CF448809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9">
              <a:extLst>
                <a:ext uri="{FF2B5EF4-FFF2-40B4-BE49-F238E27FC236}">
                  <a16:creationId xmlns:a16="http://schemas.microsoft.com/office/drawing/2014/main" id="{CC5071D4-B34F-400C-88F8-F3B7E9783FA1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20">
              <a:extLst>
                <a:ext uri="{FF2B5EF4-FFF2-40B4-BE49-F238E27FC236}">
                  <a16:creationId xmlns:a16="http://schemas.microsoft.com/office/drawing/2014/main" id="{9A436C56-A789-49B2-A815-8ACC248D6AC8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2">
              <a:extLst>
                <a:ext uri="{FF2B5EF4-FFF2-40B4-BE49-F238E27FC236}">
                  <a16:creationId xmlns:a16="http://schemas.microsoft.com/office/drawing/2014/main" id="{9DB48B2E-260E-4B47-B653-FD32E6E092E7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3">
              <a:extLst>
                <a:ext uri="{FF2B5EF4-FFF2-40B4-BE49-F238E27FC236}">
                  <a16:creationId xmlns:a16="http://schemas.microsoft.com/office/drawing/2014/main" id="{AE923340-7A4E-4A72-A8F1-202CBAE4B81D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4">
              <a:extLst>
                <a:ext uri="{FF2B5EF4-FFF2-40B4-BE49-F238E27FC236}">
                  <a16:creationId xmlns:a16="http://schemas.microsoft.com/office/drawing/2014/main" id="{1DD8B0EE-C531-4CE4-A87B-2BA1314E17B0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5">
              <a:extLst>
                <a:ext uri="{FF2B5EF4-FFF2-40B4-BE49-F238E27FC236}">
                  <a16:creationId xmlns:a16="http://schemas.microsoft.com/office/drawing/2014/main" id="{4E2107A9-CAAD-4B1B-A882-BC0A8FB65D28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05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52380-5E1C-4719-BD0A-6FF18265FB67}"/>
              </a:ext>
            </a:extLst>
          </p:cNvPr>
          <p:cNvSpPr txBox="1"/>
          <p:nvPr/>
        </p:nvSpPr>
        <p:spPr>
          <a:xfrm>
            <a:off x="1308843" y="861398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effectLst/>
              </a:rPr>
              <a:t>ACO </a:t>
            </a:r>
            <a:r>
              <a:rPr lang="en-US" sz="3600" b="1" dirty="0"/>
              <a:t>A</a:t>
            </a:r>
            <a:r>
              <a:rPr lang="en-US" sz="3600" b="1" i="0" u="none" strike="noStrike" dirty="0">
                <a:effectLst/>
              </a:rPr>
              <a:t>pplications:</a:t>
            </a:r>
            <a:endParaRPr lang="en-US" sz="48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4A94371-788B-4928-8642-0AA593056BE9}"/>
              </a:ext>
            </a:extLst>
          </p:cNvPr>
          <p:cNvSpPr txBox="1">
            <a:spLocks/>
          </p:cNvSpPr>
          <p:nvPr/>
        </p:nvSpPr>
        <p:spPr>
          <a:xfrm>
            <a:off x="1556201" y="1447800"/>
            <a:ext cx="3048000" cy="38834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Network routing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E5D14-A798-4A6A-A2F4-1348D7DE2AAB}"/>
              </a:ext>
            </a:extLst>
          </p:cNvPr>
          <p:cNvSpPr txBox="1"/>
          <p:nvPr/>
        </p:nvSpPr>
        <p:spPr>
          <a:xfrm>
            <a:off x="1514923" y="2028389"/>
            <a:ext cx="8189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ACO algorithm is applied in the network routing problems to find the shortest path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set of artificial ants (packets) are simulated from a source to the destination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forward ants are selecting the next node randomly for the first time taking the information from the routing table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Ants who are successful in reaching the destination are updating the pheromone deposit at the edges visited by them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next set of the ants can now learn from the pheromone deposit feedback left by the previously visited successful ants and will be guided to follow the shortest path</a:t>
            </a:r>
          </a:p>
        </p:txBody>
      </p:sp>
      <p:grpSp>
        <p:nvGrpSpPr>
          <p:cNvPr id="9" name="组合 1">
            <a:extLst>
              <a:ext uri="{FF2B5EF4-FFF2-40B4-BE49-F238E27FC236}">
                <a16:creationId xmlns:a16="http://schemas.microsoft.com/office/drawing/2014/main" id="{9AFD4671-D528-4950-A1E6-C6F22341811E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10" name="直接连接符 18">
              <a:extLst>
                <a:ext uri="{FF2B5EF4-FFF2-40B4-BE49-F238E27FC236}">
                  <a16:creationId xmlns:a16="http://schemas.microsoft.com/office/drawing/2014/main" id="{CC0553FA-8E2E-4453-8D75-F10A77C63E4C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9">
              <a:extLst>
                <a:ext uri="{FF2B5EF4-FFF2-40B4-BE49-F238E27FC236}">
                  <a16:creationId xmlns:a16="http://schemas.microsoft.com/office/drawing/2014/main" id="{DF274FCB-D1E3-4EB8-A704-21F4BF809E22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0">
              <a:extLst>
                <a:ext uri="{FF2B5EF4-FFF2-40B4-BE49-F238E27FC236}">
                  <a16:creationId xmlns:a16="http://schemas.microsoft.com/office/drawing/2014/main" id="{5E0B0670-5606-4FEB-9B19-41B5348CA20C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2">
              <a:extLst>
                <a:ext uri="{FF2B5EF4-FFF2-40B4-BE49-F238E27FC236}">
                  <a16:creationId xmlns:a16="http://schemas.microsoft.com/office/drawing/2014/main" id="{D17A6FCE-D20A-4066-B288-2561D85ED9D0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23">
              <a:extLst>
                <a:ext uri="{FF2B5EF4-FFF2-40B4-BE49-F238E27FC236}">
                  <a16:creationId xmlns:a16="http://schemas.microsoft.com/office/drawing/2014/main" id="{CA1108B7-CDC8-4BEE-9C64-446CFD01E712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24">
              <a:extLst>
                <a:ext uri="{FF2B5EF4-FFF2-40B4-BE49-F238E27FC236}">
                  <a16:creationId xmlns:a16="http://schemas.microsoft.com/office/drawing/2014/main" id="{DC7C5A89-1F4A-4496-A8E3-F80AF08B4E55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5">
              <a:extLst>
                <a:ext uri="{FF2B5EF4-FFF2-40B4-BE49-F238E27FC236}">
                  <a16:creationId xmlns:a16="http://schemas.microsoft.com/office/drawing/2014/main" id="{52E1C998-7667-4E46-871A-E90D38DD3EB6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32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52380-5E1C-4719-BD0A-6FF18265FB67}"/>
              </a:ext>
            </a:extLst>
          </p:cNvPr>
          <p:cNvSpPr txBox="1"/>
          <p:nvPr/>
        </p:nvSpPr>
        <p:spPr>
          <a:xfrm>
            <a:off x="1308843" y="840336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effectLst/>
              </a:rPr>
              <a:t>ACO </a:t>
            </a:r>
            <a:r>
              <a:rPr lang="en-US" sz="3600" b="1" dirty="0"/>
              <a:t>A</a:t>
            </a:r>
            <a:r>
              <a:rPr lang="en-US" sz="3600" b="1" i="0" u="none" strike="noStrike" dirty="0">
                <a:effectLst/>
              </a:rPr>
              <a:t>pplications:</a:t>
            </a:r>
            <a:endParaRPr lang="en-US" sz="48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4A94371-788B-4928-8642-0AA593056BE9}"/>
              </a:ext>
            </a:extLst>
          </p:cNvPr>
          <p:cNvSpPr txBox="1">
            <a:spLocks/>
          </p:cNvSpPr>
          <p:nvPr/>
        </p:nvSpPr>
        <p:spPr>
          <a:xfrm>
            <a:off x="1521176" y="1472372"/>
            <a:ext cx="3048000" cy="38834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Traveling Salesman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D8B17-2A5F-4860-9A1B-930C0BB4C627}"/>
              </a:ext>
            </a:extLst>
          </p:cNvPr>
          <p:cNvSpPr txBox="1"/>
          <p:nvPr/>
        </p:nvSpPr>
        <p:spPr>
          <a:xfrm>
            <a:off x="1521176" y="1976880"/>
            <a:ext cx="8686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</a:t>
            </a:r>
            <a:r>
              <a:rPr lang="en-US" sz="28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goal </a:t>
            </a:r>
            <a:r>
              <a:rPr lang="en-US" sz="2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 to find the </a:t>
            </a:r>
            <a:r>
              <a:rPr lang="en-US" sz="28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shortest</a:t>
            </a:r>
            <a:r>
              <a:rPr lang="en-US" sz="2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round trip to link a series of cities.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At each stage, the Salesman chooses to move from one city to another according to some rules: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Salesman has to start from one place 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must visit each city exactly once 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come back to original city .</a:t>
            </a:r>
            <a:endParaRPr lang="en-US" sz="2800" dirty="0"/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A8B1143F-1606-4186-836B-0A92C94CA292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6" name="直接连接符 18">
              <a:extLst>
                <a:ext uri="{FF2B5EF4-FFF2-40B4-BE49-F238E27FC236}">
                  <a16:creationId xmlns:a16="http://schemas.microsoft.com/office/drawing/2014/main" id="{59189D86-09AB-427A-BA13-1C8E258054A3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3788E8D5-4D2D-481D-AD9B-427D4C487D4C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AE6F42B5-61A9-44A3-9E96-C5B0B8DE9DCC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E496B099-97EB-4266-949F-73467A66EE97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7F3317DC-B2FA-4B3B-9E93-ABE03C25B8F3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4">
              <a:extLst>
                <a:ext uri="{FF2B5EF4-FFF2-40B4-BE49-F238E27FC236}">
                  <a16:creationId xmlns:a16="http://schemas.microsoft.com/office/drawing/2014/main" id="{ED8256F4-7895-4A91-8552-E50462788C31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0528C7B3-CD05-4C57-9A7D-FFF00B4EA213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16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52380-5E1C-4719-BD0A-6FF18265FB67}"/>
              </a:ext>
            </a:extLst>
          </p:cNvPr>
          <p:cNvSpPr txBox="1"/>
          <p:nvPr/>
        </p:nvSpPr>
        <p:spPr>
          <a:xfrm>
            <a:off x="1308843" y="8407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effectLst/>
              </a:rPr>
              <a:t>ACO </a:t>
            </a:r>
            <a:r>
              <a:rPr lang="en-US" sz="3600" b="1" dirty="0"/>
              <a:t>A</a:t>
            </a:r>
            <a:r>
              <a:rPr lang="en-US" sz="3600" b="1" i="0" u="none" strike="noStrike" dirty="0">
                <a:effectLst/>
              </a:rPr>
              <a:t>pplications: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753CF-F6AF-40EA-9B39-00EBAA8D4394}"/>
              </a:ext>
            </a:extLst>
          </p:cNvPr>
          <p:cNvSpPr txBox="1"/>
          <p:nvPr/>
        </p:nvSpPr>
        <p:spPr>
          <a:xfrm>
            <a:off x="1376030" y="1905506"/>
            <a:ext cx="4683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Data mining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Discounted cash flows in project scheduling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Grid Workflow Scheduling Problem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Image processing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Intelligent testing system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Power Electronic Circuit Design</a:t>
            </a:r>
          </a:p>
        </p:txBody>
      </p:sp>
      <p:pic>
        <p:nvPicPr>
          <p:cNvPr id="6" name="图片 13">
            <a:extLst>
              <a:ext uri="{FF2B5EF4-FFF2-40B4-BE49-F238E27FC236}">
                <a16:creationId xmlns:a16="http://schemas.microsoft.com/office/drawing/2014/main" id="{B4FADFC4-4D9C-4468-92DC-A3B306B1A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3" r="1462" b="976"/>
          <a:stretch/>
        </p:blipFill>
        <p:spPr>
          <a:xfrm>
            <a:off x="6246812" y="11251"/>
            <a:ext cx="5942013" cy="6846750"/>
          </a:xfrm>
          <a:custGeom>
            <a:avLst/>
            <a:gdLst>
              <a:gd name="connsiteX0" fmla="*/ 0 w 3352800"/>
              <a:gd name="connsiteY0" fmla="*/ 0 h 2245895"/>
              <a:gd name="connsiteX1" fmla="*/ 3352800 w 3352800"/>
              <a:gd name="connsiteY1" fmla="*/ 0 h 2245895"/>
              <a:gd name="connsiteX2" fmla="*/ 3352800 w 3352800"/>
              <a:gd name="connsiteY2" fmla="*/ 2245895 h 2245895"/>
              <a:gd name="connsiteX3" fmla="*/ 0 w 3352800"/>
              <a:gd name="connsiteY3" fmla="*/ 2245895 h 224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0" h="2245895">
                <a:moveTo>
                  <a:pt x="0" y="0"/>
                </a:moveTo>
                <a:lnTo>
                  <a:pt x="3352800" y="0"/>
                </a:lnTo>
                <a:lnTo>
                  <a:pt x="3352800" y="2245895"/>
                </a:lnTo>
                <a:lnTo>
                  <a:pt x="0" y="2245895"/>
                </a:lnTo>
                <a:close/>
              </a:path>
            </a:pathLst>
          </a:custGeom>
        </p:spPr>
      </p:pic>
      <p:grpSp>
        <p:nvGrpSpPr>
          <p:cNvPr id="7" name="组合 1">
            <a:extLst>
              <a:ext uri="{FF2B5EF4-FFF2-40B4-BE49-F238E27FC236}">
                <a16:creationId xmlns:a16="http://schemas.microsoft.com/office/drawing/2014/main" id="{D49445F9-6222-4BB2-B89E-5F4F3FE82777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8" name="直接连接符 18">
              <a:extLst>
                <a:ext uri="{FF2B5EF4-FFF2-40B4-BE49-F238E27FC236}">
                  <a16:creationId xmlns:a16="http://schemas.microsoft.com/office/drawing/2014/main" id="{B26A5616-4566-41E2-AB84-318782310B25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9">
              <a:extLst>
                <a:ext uri="{FF2B5EF4-FFF2-40B4-BE49-F238E27FC236}">
                  <a16:creationId xmlns:a16="http://schemas.microsoft.com/office/drawing/2014/main" id="{5F61A81B-8D5D-4C03-8495-D616B101F8AE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0">
              <a:extLst>
                <a:ext uri="{FF2B5EF4-FFF2-40B4-BE49-F238E27FC236}">
                  <a16:creationId xmlns:a16="http://schemas.microsoft.com/office/drawing/2014/main" id="{8DA722C1-5A26-447C-A625-DB7C47393218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2">
              <a:extLst>
                <a:ext uri="{FF2B5EF4-FFF2-40B4-BE49-F238E27FC236}">
                  <a16:creationId xmlns:a16="http://schemas.microsoft.com/office/drawing/2014/main" id="{8C397B8F-5A8C-4EFB-8B3F-02C8EF5F1AD7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3">
              <a:extLst>
                <a:ext uri="{FF2B5EF4-FFF2-40B4-BE49-F238E27FC236}">
                  <a16:creationId xmlns:a16="http://schemas.microsoft.com/office/drawing/2014/main" id="{F9E6F8F1-4746-484A-A324-F1906028FAA9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4">
              <a:extLst>
                <a:ext uri="{FF2B5EF4-FFF2-40B4-BE49-F238E27FC236}">
                  <a16:creationId xmlns:a16="http://schemas.microsoft.com/office/drawing/2014/main" id="{542D5A41-37CF-4EBE-B83D-66AA727C69BB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25">
              <a:extLst>
                <a:ext uri="{FF2B5EF4-FFF2-40B4-BE49-F238E27FC236}">
                  <a16:creationId xmlns:a16="http://schemas.microsoft.com/office/drawing/2014/main" id="{D480C815-086B-4812-93B7-9AC60355FA13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544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7612" y="304800"/>
            <a:ext cx="3572588" cy="935535"/>
          </a:xfrm>
        </p:spPr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17612" y="1447800"/>
            <a:ext cx="8991600" cy="50292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Ant colony optimization and the vehicle routing problem by Tuomas Pellonpera.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Dorigo, Gambardella, M, L.M. (1997). "Learning Approach to the Traveling Salesman Problem". IEEE Transactions on Evolutionary Computation, 1 (1): 214.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Some slides adapted from a presentation “Ant Colony Optimization. A metaheuristic approach to hard network optimization problems”.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Particle Swarm Optimization </a:t>
            </a: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http://www.particleswarm.info/</a:t>
            </a:r>
            <a:r>
              <a:rPr lang="en-US" sz="2400" dirty="0"/>
              <a:t> 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http://www.swarmintelligence.org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7612" y="304800"/>
            <a:ext cx="3572588" cy="935535"/>
          </a:xfrm>
        </p:spPr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17612" y="1447800"/>
            <a:ext cx="8991600" cy="50292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hlinkClick r:id="rId2"/>
              </a:rPr>
              <a:t>https://www.youtube.com/watch?v=xWSkbsIRNMg&amp;fbclid=IwAR0_EpEVolGX84w8eVHnbkGzV2QUUxEGIwC8_dHwbe852w-PmuRZ6oFr3is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L.M. Gambardella, M. Dorigo, "An Ant Colony System Hybridized with a New Local Search for the Sequential Ordering Problem", INFORMS Journal on Computing, vol.12(3), pp. 237-255, 2000.</a:t>
            </a:r>
          </a:p>
        </p:txBody>
      </p:sp>
    </p:spTree>
    <p:extLst>
      <p:ext uri="{BB962C8B-B14F-4D97-AF65-F5344CB8AC3E}">
        <p14:creationId xmlns:p14="http://schemas.microsoft.com/office/powerpoint/2010/main" val="205193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2" y="914400"/>
            <a:ext cx="2665730" cy="711200"/>
          </a:xfrm>
        </p:spPr>
        <p:txBody>
          <a:bodyPr>
            <a:normAutofit/>
          </a:bodyPr>
          <a:lstStyle/>
          <a:p>
            <a:r>
              <a:rPr lang="en-US" sz="4000" dirty="0"/>
              <a:t>Thanks 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Any Questions ?!</a:t>
            </a:r>
          </a:p>
          <a:p>
            <a:r>
              <a:rPr lang="en-US" dirty="0"/>
              <a:t>…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A5ECE3B-D943-454B-BE0D-800DF6E934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3" r="13573"/>
          <a:stretch>
            <a:fillRect/>
          </a:stretch>
        </p:blipFill>
        <p:spPr>
          <a:xfrm>
            <a:off x="4737020" y="0"/>
            <a:ext cx="7451805" cy="6858000"/>
          </a:xfrm>
        </p:spPr>
      </p:pic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Swarm Intelligence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 Colony optimization (aco)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3107" y="478455"/>
            <a:ext cx="10360501" cy="71579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11044" y="1372143"/>
            <a:ext cx="10360501" cy="44622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Swarm Intelligence (ACO)</a:t>
            </a:r>
          </a:p>
          <a:p>
            <a:r>
              <a:rPr lang="en-US" dirty="0"/>
              <a:t>ACO Pheromone Definition</a:t>
            </a:r>
          </a:p>
          <a:p>
            <a:r>
              <a:rPr lang="en-US" dirty="0"/>
              <a:t>ACO Algorithm</a:t>
            </a:r>
          </a:p>
          <a:p>
            <a:r>
              <a:rPr lang="en-US" dirty="0"/>
              <a:t>ACO Pseudo code </a:t>
            </a:r>
          </a:p>
          <a:p>
            <a:r>
              <a:rPr lang="en-US" dirty="0"/>
              <a:t>Advantages and Disadvantages of ACO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References </a:t>
            </a:r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E2B01B82-F2D4-4969-8C06-FFC8E958072A}"/>
              </a:ext>
            </a:extLst>
          </p:cNvPr>
          <p:cNvGrpSpPr/>
          <p:nvPr/>
        </p:nvGrpSpPr>
        <p:grpSpPr>
          <a:xfrm>
            <a:off x="1065212" y="596323"/>
            <a:ext cx="457200" cy="580590"/>
            <a:chOff x="3448565" y="1912142"/>
            <a:chExt cx="4927433" cy="2485075"/>
          </a:xfrm>
        </p:grpSpPr>
        <p:cxnSp>
          <p:nvCxnSpPr>
            <p:cNvPr id="5" name="直接连接符 18">
              <a:extLst>
                <a:ext uri="{FF2B5EF4-FFF2-40B4-BE49-F238E27FC236}">
                  <a16:creationId xmlns:a16="http://schemas.microsoft.com/office/drawing/2014/main" id="{1128BAB6-8915-4D0D-AE16-EC50D0397BF5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9">
              <a:extLst>
                <a:ext uri="{FF2B5EF4-FFF2-40B4-BE49-F238E27FC236}">
                  <a16:creationId xmlns:a16="http://schemas.microsoft.com/office/drawing/2014/main" id="{DDCE10BE-1514-46B8-BFD0-FC059B16DF89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20">
              <a:extLst>
                <a:ext uri="{FF2B5EF4-FFF2-40B4-BE49-F238E27FC236}">
                  <a16:creationId xmlns:a16="http://schemas.microsoft.com/office/drawing/2014/main" id="{DF7538FD-B2FD-4AD2-B6AE-6219AA830896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22">
              <a:extLst>
                <a:ext uri="{FF2B5EF4-FFF2-40B4-BE49-F238E27FC236}">
                  <a16:creationId xmlns:a16="http://schemas.microsoft.com/office/drawing/2014/main" id="{569F8AFE-4206-4537-B069-528FF88901F1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3">
              <a:extLst>
                <a:ext uri="{FF2B5EF4-FFF2-40B4-BE49-F238E27FC236}">
                  <a16:creationId xmlns:a16="http://schemas.microsoft.com/office/drawing/2014/main" id="{05AB083B-1EB5-450D-A1C1-F760D19BE492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4">
              <a:extLst>
                <a:ext uri="{FF2B5EF4-FFF2-40B4-BE49-F238E27FC236}">
                  <a16:creationId xmlns:a16="http://schemas.microsoft.com/office/drawing/2014/main" id="{FA2CCC71-9A62-4181-ACE0-C0555114BFE6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5">
              <a:extLst>
                <a:ext uri="{FF2B5EF4-FFF2-40B4-BE49-F238E27FC236}">
                  <a16:creationId xmlns:a16="http://schemas.microsoft.com/office/drawing/2014/main" id="{E8EFD431-CBF3-4E51-91B0-21E8B2BE08EC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141412" y="1752604"/>
            <a:ext cx="10360501" cy="401320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It is a part in the field of  artificial intelligence. swarm intelligence adopts the collective behavior of decentralized, self-organized systems like (group of animals) ,as they strive to survive.</a:t>
            </a:r>
          </a:p>
          <a:p>
            <a:r>
              <a:rPr lang="en-US" sz="2400" dirty="0">
                <a:ea typeface="Calibri" panose="020F0502020204030204" pitchFamily="34" charset="0"/>
                <a:cs typeface="Arial" panose="020B0604020202020204" pitchFamily="34" charset="0"/>
              </a:rPr>
              <a:t>Birds, bees, fish and ants all of these creatures have evolved methods of amplifying their intelligence by thinking together in systems. </a:t>
            </a:r>
          </a:p>
          <a:p>
            <a:r>
              <a:rPr lang="en-US" sz="2400" dirty="0">
                <a:ea typeface="Calibri" panose="020F0502020204030204" pitchFamily="34" charset="0"/>
                <a:cs typeface="Arial" panose="020B0604020202020204" pitchFamily="34" charset="0"/>
              </a:rPr>
              <a:t>This is why birds flock and bees swarm, they are smarter together than alone.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308843" y="837812"/>
            <a:ext cx="2667000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4CEC6750-C4F7-492F-B87D-057F8B704F72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5" name="直接连接符 18">
              <a:extLst>
                <a:ext uri="{FF2B5EF4-FFF2-40B4-BE49-F238E27FC236}">
                  <a16:creationId xmlns:a16="http://schemas.microsoft.com/office/drawing/2014/main" id="{82AE2E77-8587-407A-AE04-FC09A214247A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9">
              <a:extLst>
                <a:ext uri="{FF2B5EF4-FFF2-40B4-BE49-F238E27FC236}">
                  <a16:creationId xmlns:a16="http://schemas.microsoft.com/office/drawing/2014/main" id="{45E841DA-0A14-4036-8600-A97664BD6CB4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20">
              <a:extLst>
                <a:ext uri="{FF2B5EF4-FFF2-40B4-BE49-F238E27FC236}">
                  <a16:creationId xmlns:a16="http://schemas.microsoft.com/office/drawing/2014/main" id="{326B033E-481D-46A1-8CCD-E0ACB4F03218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22">
              <a:extLst>
                <a:ext uri="{FF2B5EF4-FFF2-40B4-BE49-F238E27FC236}">
                  <a16:creationId xmlns:a16="http://schemas.microsoft.com/office/drawing/2014/main" id="{78F5847A-4EFF-4BD2-8F24-5ED88A9EFE45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3">
              <a:extLst>
                <a:ext uri="{FF2B5EF4-FFF2-40B4-BE49-F238E27FC236}">
                  <a16:creationId xmlns:a16="http://schemas.microsoft.com/office/drawing/2014/main" id="{97BF9A4E-5AF7-4573-9F18-257E31DA05EA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4">
              <a:extLst>
                <a:ext uri="{FF2B5EF4-FFF2-40B4-BE49-F238E27FC236}">
                  <a16:creationId xmlns:a16="http://schemas.microsoft.com/office/drawing/2014/main" id="{6154DBFF-3C8D-4FA3-94F5-CB2278C89FD6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5">
              <a:extLst>
                <a:ext uri="{FF2B5EF4-FFF2-40B4-BE49-F238E27FC236}">
                  <a16:creationId xmlns:a16="http://schemas.microsoft.com/office/drawing/2014/main" id="{CD62F48C-4BE1-46AF-B1D9-8181F90D706A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317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3C8019-BE5A-415F-B641-4CCA9D1D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42" y="2032023"/>
            <a:ext cx="9278919" cy="35532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ADFD5F-2FD6-4A38-817E-8BC08B62C851}"/>
              </a:ext>
            </a:extLst>
          </p:cNvPr>
          <p:cNvSpPr txBox="1"/>
          <p:nvPr/>
        </p:nvSpPr>
        <p:spPr>
          <a:xfrm>
            <a:off x="1367188" y="611760"/>
            <a:ext cx="7985149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/>
              <a:t>Naturally observed ant behavior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0BC70D-24F0-4F02-8497-B3C57E90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42" y="2032022"/>
            <a:ext cx="9278919" cy="3553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CB3236-FC7A-4FFC-9095-A138318C8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42" y="2012747"/>
            <a:ext cx="9278919" cy="3067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56D4D2-3D75-4D99-AAD7-C750B2A7B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942" y="1936309"/>
            <a:ext cx="9278919" cy="3143714"/>
          </a:xfrm>
          <a:prstGeom prst="rect">
            <a:avLst/>
          </a:prstGeom>
        </p:spPr>
      </p:pic>
      <p:grpSp>
        <p:nvGrpSpPr>
          <p:cNvPr id="17" name="组合 1">
            <a:extLst>
              <a:ext uri="{FF2B5EF4-FFF2-40B4-BE49-F238E27FC236}">
                <a16:creationId xmlns:a16="http://schemas.microsoft.com/office/drawing/2014/main" id="{D65F9D03-A5B0-4527-9216-F917DDA1F060}"/>
              </a:ext>
            </a:extLst>
          </p:cNvPr>
          <p:cNvGrpSpPr/>
          <p:nvPr/>
        </p:nvGrpSpPr>
        <p:grpSpPr>
          <a:xfrm>
            <a:off x="1065212" y="644546"/>
            <a:ext cx="457200" cy="580590"/>
            <a:chOff x="3448565" y="1912142"/>
            <a:chExt cx="4927433" cy="2485075"/>
          </a:xfrm>
        </p:grpSpPr>
        <p:cxnSp>
          <p:nvCxnSpPr>
            <p:cNvPr id="18" name="直接连接符 18">
              <a:extLst>
                <a:ext uri="{FF2B5EF4-FFF2-40B4-BE49-F238E27FC236}">
                  <a16:creationId xmlns:a16="http://schemas.microsoft.com/office/drawing/2014/main" id="{C5A101A5-816F-4877-A46E-A0139CD02264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9">
              <a:extLst>
                <a:ext uri="{FF2B5EF4-FFF2-40B4-BE49-F238E27FC236}">
                  <a16:creationId xmlns:a16="http://schemas.microsoft.com/office/drawing/2014/main" id="{2C1F3B2A-5296-4ED3-8FB4-815545180F8F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20">
              <a:extLst>
                <a:ext uri="{FF2B5EF4-FFF2-40B4-BE49-F238E27FC236}">
                  <a16:creationId xmlns:a16="http://schemas.microsoft.com/office/drawing/2014/main" id="{D8D122D4-480F-4044-9A91-059CDE84FCBF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2">
              <a:extLst>
                <a:ext uri="{FF2B5EF4-FFF2-40B4-BE49-F238E27FC236}">
                  <a16:creationId xmlns:a16="http://schemas.microsoft.com/office/drawing/2014/main" id="{6C6708D9-E982-435A-B75E-045159C180EF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3">
              <a:extLst>
                <a:ext uri="{FF2B5EF4-FFF2-40B4-BE49-F238E27FC236}">
                  <a16:creationId xmlns:a16="http://schemas.microsoft.com/office/drawing/2014/main" id="{C4520B3A-6520-4963-A008-1A57BA4A85D6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4">
              <a:extLst>
                <a:ext uri="{FF2B5EF4-FFF2-40B4-BE49-F238E27FC236}">
                  <a16:creationId xmlns:a16="http://schemas.microsoft.com/office/drawing/2014/main" id="{6B9E662D-7478-468B-9B0D-8C963A7599D0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5">
              <a:extLst>
                <a:ext uri="{FF2B5EF4-FFF2-40B4-BE49-F238E27FC236}">
                  <a16:creationId xmlns:a16="http://schemas.microsoft.com/office/drawing/2014/main" id="{6108E8AB-5BFF-4E60-BEE8-EBACD1716175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0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308843" y="1839831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This algorithm is a member of the ant colony algorithms family, in swarm intelligence methods, and it constitutes some metaheuristic optimizations. </a:t>
            </a:r>
          </a:p>
          <a:p>
            <a:r>
              <a:rPr lang="en-US" sz="2000" dirty="0"/>
              <a:t>In COMPUTER SCIENCE and OPERATION RESEARCH, the </a:t>
            </a:r>
            <a:r>
              <a:rPr lang="en-US" sz="2000" b="1" dirty="0"/>
              <a:t>ant</a:t>
            </a:r>
            <a:r>
              <a:rPr lang="en-US" sz="2000" dirty="0"/>
              <a:t> </a:t>
            </a:r>
            <a:r>
              <a:rPr lang="en-US" sz="2000" b="1" dirty="0"/>
              <a:t>colony optimization algorithm</a:t>
            </a:r>
            <a:r>
              <a:rPr lang="en-US" sz="2000" dirty="0"/>
              <a:t>(ACO) is a probabilistic technique for solving computational problems which can be reduced to finding good paths through graphs.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 introduced by Marco Dorigo in 1992 . Originally applied to traveling salesman problem.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308843" y="890021"/>
            <a:ext cx="4023561" cy="5334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on ACO</a:t>
            </a:r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8921456E-F0BA-4605-AE6B-D189D291877E}"/>
              </a:ext>
            </a:extLst>
          </p:cNvPr>
          <p:cNvGrpSpPr/>
          <p:nvPr/>
        </p:nvGrpSpPr>
        <p:grpSpPr>
          <a:xfrm>
            <a:off x="1065212" y="867210"/>
            <a:ext cx="457200" cy="580590"/>
            <a:chOff x="3448565" y="1912142"/>
            <a:chExt cx="4927433" cy="2485075"/>
          </a:xfrm>
        </p:grpSpPr>
        <p:cxnSp>
          <p:nvCxnSpPr>
            <p:cNvPr id="7" name="直接连接符 18">
              <a:extLst>
                <a:ext uri="{FF2B5EF4-FFF2-40B4-BE49-F238E27FC236}">
                  <a16:creationId xmlns:a16="http://schemas.microsoft.com/office/drawing/2014/main" id="{BCA5A3D4-49CD-4B49-BA38-9A97ADBBF65C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9">
              <a:extLst>
                <a:ext uri="{FF2B5EF4-FFF2-40B4-BE49-F238E27FC236}">
                  <a16:creationId xmlns:a16="http://schemas.microsoft.com/office/drawing/2014/main" id="{6A683636-8AEA-4CDB-B770-FAB72D9CE51C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0">
              <a:extLst>
                <a:ext uri="{FF2B5EF4-FFF2-40B4-BE49-F238E27FC236}">
                  <a16:creationId xmlns:a16="http://schemas.microsoft.com/office/drawing/2014/main" id="{54EF1B91-435E-45B4-B731-50C53EC21157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2">
              <a:extLst>
                <a:ext uri="{FF2B5EF4-FFF2-40B4-BE49-F238E27FC236}">
                  <a16:creationId xmlns:a16="http://schemas.microsoft.com/office/drawing/2014/main" id="{BC996566-D929-427B-A98B-6ED916F838FB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D40AB90F-AE14-4D30-B345-C6288F81E3FE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24">
              <a:extLst>
                <a:ext uri="{FF2B5EF4-FFF2-40B4-BE49-F238E27FC236}">
                  <a16:creationId xmlns:a16="http://schemas.microsoft.com/office/drawing/2014/main" id="{C4792AF9-32E1-4890-BDB9-B942A22F7F78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8607A550-9DB2-45EE-A29F-CBFA08859813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0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217612" y="2590800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C54645-E7C5-4C66-96CF-8C16C55CA61C}"/>
              </a:ext>
            </a:extLst>
          </p:cNvPr>
          <p:cNvSpPr>
            <a:spLocks noGrp="1"/>
          </p:cNvSpPr>
          <p:nvPr/>
        </p:nvSpPr>
        <p:spPr>
          <a:xfrm>
            <a:off x="1065212" y="2287979"/>
            <a:ext cx="5562600" cy="23145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Actually,  the main idea is to collaborate together and behave as single entity which performs better than individuals 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The principles was inspired from 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collective insect societies which is helping in  developing computer algorithms and motion control principles for robotics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9C4D2F9-F980-494D-B11B-D8488A78DF6F}"/>
              </a:ext>
            </a:extLst>
          </p:cNvPr>
          <p:cNvSpPr txBox="1">
            <a:spLocks/>
          </p:cNvSpPr>
          <p:nvPr/>
        </p:nvSpPr>
        <p:spPr>
          <a:xfrm>
            <a:off x="1522412" y="1812241"/>
            <a:ext cx="2216053" cy="38834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Main Idea ..</a:t>
            </a:r>
          </a:p>
        </p:txBody>
      </p:sp>
      <p:grpSp>
        <p:nvGrpSpPr>
          <p:cNvPr id="21" name="组合 1">
            <a:extLst>
              <a:ext uri="{FF2B5EF4-FFF2-40B4-BE49-F238E27FC236}">
                <a16:creationId xmlns:a16="http://schemas.microsoft.com/office/drawing/2014/main" id="{52323C24-8FA0-4FF0-9EAF-89F9FCC158BE}"/>
              </a:ext>
            </a:extLst>
          </p:cNvPr>
          <p:cNvGrpSpPr/>
          <p:nvPr/>
        </p:nvGrpSpPr>
        <p:grpSpPr>
          <a:xfrm>
            <a:off x="912812" y="1200547"/>
            <a:ext cx="457200" cy="668193"/>
            <a:chOff x="3448565" y="1912142"/>
            <a:chExt cx="4927433" cy="2485075"/>
          </a:xfrm>
        </p:grpSpPr>
        <p:cxnSp>
          <p:nvCxnSpPr>
            <p:cNvPr id="22" name="直接连接符 18">
              <a:extLst>
                <a:ext uri="{FF2B5EF4-FFF2-40B4-BE49-F238E27FC236}">
                  <a16:creationId xmlns:a16="http://schemas.microsoft.com/office/drawing/2014/main" id="{85EED744-C7AF-44F5-B06F-433BEA9830FB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19">
              <a:extLst>
                <a:ext uri="{FF2B5EF4-FFF2-40B4-BE49-F238E27FC236}">
                  <a16:creationId xmlns:a16="http://schemas.microsoft.com/office/drawing/2014/main" id="{6AB01F33-31CB-485C-8098-81783F93FE25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0">
              <a:extLst>
                <a:ext uri="{FF2B5EF4-FFF2-40B4-BE49-F238E27FC236}">
                  <a16:creationId xmlns:a16="http://schemas.microsoft.com/office/drawing/2014/main" id="{6BFB6F03-2375-4652-B7A8-132A69F63904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2">
              <a:extLst>
                <a:ext uri="{FF2B5EF4-FFF2-40B4-BE49-F238E27FC236}">
                  <a16:creationId xmlns:a16="http://schemas.microsoft.com/office/drawing/2014/main" id="{B8E0A392-1D63-49DF-AD6A-8FE02F5EE148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3">
              <a:extLst>
                <a:ext uri="{FF2B5EF4-FFF2-40B4-BE49-F238E27FC236}">
                  <a16:creationId xmlns:a16="http://schemas.microsoft.com/office/drawing/2014/main" id="{93B02345-363D-4251-AB87-E96AC43DAC05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4">
              <a:extLst>
                <a:ext uri="{FF2B5EF4-FFF2-40B4-BE49-F238E27FC236}">
                  <a16:creationId xmlns:a16="http://schemas.microsoft.com/office/drawing/2014/main" id="{CB7257AE-9D55-4B2C-A8BE-D372E598C7A8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5">
              <a:extLst>
                <a:ext uri="{FF2B5EF4-FFF2-40B4-BE49-F238E27FC236}">
                  <a16:creationId xmlns:a16="http://schemas.microsoft.com/office/drawing/2014/main" id="{4B878EA8-3148-4FC7-ACA8-B4A27C524D76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2">
            <a:extLst>
              <a:ext uri="{FF2B5EF4-FFF2-40B4-BE49-F238E27FC236}">
                <a16:creationId xmlns:a16="http://schemas.microsoft.com/office/drawing/2014/main" id="{F9E3C79F-70B2-4991-B763-1E50721B4AF3}"/>
              </a:ext>
            </a:extLst>
          </p:cNvPr>
          <p:cNvSpPr txBox="1">
            <a:spLocks/>
          </p:cNvSpPr>
          <p:nvPr/>
        </p:nvSpPr>
        <p:spPr>
          <a:xfrm>
            <a:off x="1217612" y="1200547"/>
            <a:ext cx="4800600" cy="872837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Swarm Intelligence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D16387-A938-4903-A57F-5B257E4B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12" y="1702533"/>
            <a:ext cx="5049500" cy="20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2EE5C34-EFD0-4419-ACEE-7BCBEB57DC14}"/>
              </a:ext>
            </a:extLst>
          </p:cNvPr>
          <p:cNvSpPr txBox="1">
            <a:spLocks/>
          </p:cNvSpPr>
          <p:nvPr/>
        </p:nvSpPr>
        <p:spPr>
          <a:xfrm>
            <a:off x="1217612" y="2590800"/>
            <a:ext cx="10360501" cy="347980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8C538DA7-FDB9-4548-B9C3-868558D458F7}"/>
              </a:ext>
            </a:extLst>
          </p:cNvPr>
          <p:cNvSpPr txBox="1">
            <a:spLocks/>
          </p:cNvSpPr>
          <p:nvPr/>
        </p:nvSpPr>
        <p:spPr>
          <a:xfrm>
            <a:off x="1297632" y="832562"/>
            <a:ext cx="4800600" cy="872837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spcBef>
                <a:spcPts val="480"/>
              </a:spcBef>
              <a:spcAft>
                <a:spcPts val="0"/>
              </a:spcAft>
            </a:pPr>
            <a:r>
              <a:rPr lang="en-US" sz="4400" b="1" i="0" u="none" strike="noStrike" dirty="0">
                <a:solidFill>
                  <a:schemeClr val="tx1"/>
                </a:solidFill>
                <a:effectLst/>
                <a:latin typeface="+mn-lt"/>
              </a:rPr>
              <a:t>SI Algorithms</a:t>
            </a:r>
            <a:endParaRPr lang="en-US" sz="32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C54645-E7C5-4C66-96CF-8C16C55CA61C}"/>
              </a:ext>
            </a:extLst>
          </p:cNvPr>
          <p:cNvSpPr>
            <a:spLocks noGrp="1"/>
          </p:cNvSpPr>
          <p:nvPr/>
        </p:nvSpPr>
        <p:spPr>
          <a:xfrm>
            <a:off x="1257956" y="1799769"/>
            <a:ext cx="10353762" cy="37338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8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Particle swarm optimization </a:t>
            </a:r>
            <a:r>
              <a:rPr lang="en-US" sz="2800" b="0" i="0" u="none" strike="noStrike" dirty="0">
                <a:solidFill>
                  <a:schemeClr val="accent1"/>
                </a:solidFill>
                <a:effectLst/>
              </a:rPr>
              <a:t>(PSO)</a:t>
            </a:r>
            <a:endParaRPr lang="en-US" sz="2800" dirty="0">
              <a:solidFill>
                <a:schemeClr val="accent1"/>
              </a:solidFill>
              <a:effectLst/>
            </a:endParaRPr>
          </a:p>
          <a:p>
            <a:pPr>
              <a:spcBef>
                <a:spcPts val="48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Ant colony optimization </a:t>
            </a:r>
            <a:r>
              <a:rPr lang="en-US" sz="2800" b="0" i="0" u="none" strike="noStrike" dirty="0">
                <a:solidFill>
                  <a:schemeClr val="accent1"/>
                </a:solidFill>
                <a:effectLst/>
              </a:rPr>
              <a:t>(ACO)</a:t>
            </a:r>
            <a:endParaRPr lang="en-US" sz="2800" b="0" dirty="0">
              <a:solidFill>
                <a:schemeClr val="accent1"/>
              </a:solidFill>
              <a:effectLst/>
            </a:endParaRPr>
          </a:p>
          <a:p>
            <a:pPr>
              <a:spcBef>
                <a:spcPts val="48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Artificial Bee Colony </a:t>
            </a:r>
            <a:r>
              <a:rPr lang="en-US" sz="2800" b="0" i="0" u="none" strike="noStrike" dirty="0">
                <a:solidFill>
                  <a:schemeClr val="accent1"/>
                </a:solidFill>
                <a:effectLst/>
              </a:rPr>
              <a:t>(ABC)</a:t>
            </a:r>
          </a:p>
          <a:p>
            <a:r>
              <a:rPr lang="en-US" sz="28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Genetic </a:t>
            </a:r>
            <a:r>
              <a:rPr lang="en-US" sz="28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sz="28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(GA)</a:t>
            </a:r>
            <a:endParaRPr lang="en-US" sz="2800" b="0" i="0" dirty="0"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Differential Evolution </a:t>
            </a:r>
            <a:r>
              <a:rPr lang="en-US" sz="28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(DE)</a:t>
            </a:r>
          </a:p>
          <a:p>
            <a:r>
              <a:rPr lang="en-US" sz="28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Glowworm </a:t>
            </a:r>
            <a:r>
              <a:rPr lang="en-US" sz="28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Swarm Optimization</a:t>
            </a:r>
            <a:r>
              <a:rPr lang="en-US" sz="28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(GSO)</a:t>
            </a:r>
          </a:p>
          <a:p>
            <a:pPr marL="36830" indent="0">
              <a:spcBef>
                <a:spcPts val="480"/>
              </a:spcBef>
              <a:spcAft>
                <a:spcPts val="0"/>
              </a:spcAft>
              <a:buNone/>
            </a:pPr>
            <a:endParaRPr lang="en-US" sz="2800" b="0" dirty="0">
              <a:solidFill>
                <a:schemeClr val="accent1"/>
              </a:solidFill>
              <a:effectLst/>
            </a:endParaRPr>
          </a:p>
        </p:txBody>
      </p:sp>
      <p:grpSp>
        <p:nvGrpSpPr>
          <p:cNvPr id="16" name="组合 1">
            <a:extLst>
              <a:ext uri="{FF2B5EF4-FFF2-40B4-BE49-F238E27FC236}">
                <a16:creationId xmlns:a16="http://schemas.microsoft.com/office/drawing/2014/main" id="{C927D65D-C0DB-4929-87CD-F2816B4B6212}"/>
              </a:ext>
            </a:extLst>
          </p:cNvPr>
          <p:cNvGrpSpPr/>
          <p:nvPr/>
        </p:nvGrpSpPr>
        <p:grpSpPr>
          <a:xfrm>
            <a:off x="912812" y="762000"/>
            <a:ext cx="647700" cy="808138"/>
            <a:chOff x="3448565" y="1912142"/>
            <a:chExt cx="4927433" cy="2485075"/>
          </a:xfrm>
        </p:grpSpPr>
        <p:cxnSp>
          <p:nvCxnSpPr>
            <p:cNvPr id="17" name="直接连接符 18">
              <a:extLst>
                <a:ext uri="{FF2B5EF4-FFF2-40B4-BE49-F238E27FC236}">
                  <a16:creationId xmlns:a16="http://schemas.microsoft.com/office/drawing/2014/main" id="{C1923E9F-EDC7-4BA9-9403-84EC5638D79A}"/>
                </a:ext>
              </a:extLst>
            </p:cNvPr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9">
              <a:extLst>
                <a:ext uri="{FF2B5EF4-FFF2-40B4-BE49-F238E27FC236}">
                  <a16:creationId xmlns:a16="http://schemas.microsoft.com/office/drawing/2014/main" id="{7F040EBA-C66D-458E-90C0-2C96D8B141CC}"/>
                </a:ext>
              </a:extLst>
            </p:cNvPr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20">
              <a:extLst>
                <a:ext uri="{FF2B5EF4-FFF2-40B4-BE49-F238E27FC236}">
                  <a16:creationId xmlns:a16="http://schemas.microsoft.com/office/drawing/2014/main" id="{C1C2CB9E-0691-433F-960D-788D7BBA69C3}"/>
                </a:ext>
              </a:extLst>
            </p:cNvPr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22">
              <a:extLst>
                <a:ext uri="{FF2B5EF4-FFF2-40B4-BE49-F238E27FC236}">
                  <a16:creationId xmlns:a16="http://schemas.microsoft.com/office/drawing/2014/main" id="{7E793097-E08E-4CE5-9EBA-75D081ECC434}"/>
                </a:ext>
              </a:extLst>
            </p:cNvPr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3">
              <a:extLst>
                <a:ext uri="{FF2B5EF4-FFF2-40B4-BE49-F238E27FC236}">
                  <a16:creationId xmlns:a16="http://schemas.microsoft.com/office/drawing/2014/main" id="{CF76D432-9500-42C1-ABB1-692753B612E5}"/>
                </a:ext>
              </a:extLst>
            </p:cNvPr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4">
              <a:extLst>
                <a:ext uri="{FF2B5EF4-FFF2-40B4-BE49-F238E27FC236}">
                  <a16:creationId xmlns:a16="http://schemas.microsoft.com/office/drawing/2014/main" id="{66C7FEEB-0623-4149-BCFC-FA355E1776BC}"/>
                </a:ext>
              </a:extLst>
            </p:cNvPr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5">
              <a:extLst>
                <a:ext uri="{FF2B5EF4-FFF2-40B4-BE49-F238E27FC236}">
                  <a16:creationId xmlns:a16="http://schemas.microsoft.com/office/drawing/2014/main" id="{CA3F39DF-9346-4A59-9BCC-80824EF82138}"/>
                </a:ext>
              </a:extLst>
            </p:cNvPr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0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</TotalTime>
  <Words>1606</Words>
  <Application>Microsoft Office PowerPoint</Application>
  <PresentationFormat>Custom</PresentationFormat>
  <Paragraphs>210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Microsoft JhengHei</vt:lpstr>
      <vt:lpstr>Arial</vt:lpstr>
      <vt:lpstr>Calibri</vt:lpstr>
      <vt:lpstr>Helvetica Neue</vt:lpstr>
      <vt:lpstr>Times New Roman</vt:lpstr>
      <vt:lpstr>Wingdings</vt:lpstr>
      <vt:lpstr>Wingdings 2</vt:lpstr>
      <vt:lpstr>Tech 16x9</vt:lpstr>
      <vt:lpstr>PowerPoint Presentation</vt:lpstr>
      <vt:lpstr>🐜 Colony Optimization (Swarm Intelligence)</vt:lpstr>
      <vt:lpstr>Swarm Intelligence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SI</vt:lpstr>
      <vt:lpstr> Capabilities of Swarm Intelligence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References </vt:lpstr>
      <vt:lpstr>Thanks 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Aya Kurtam</dc:creator>
  <cp:lastModifiedBy>Aya Kurtam</cp:lastModifiedBy>
  <cp:revision>91</cp:revision>
  <dcterms:created xsi:type="dcterms:W3CDTF">2020-12-06T00:51:40Z</dcterms:created>
  <dcterms:modified xsi:type="dcterms:W3CDTF">2020-12-21T06:59:14Z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